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48" r:id="rId2"/>
  </p:sldMasterIdLst>
  <p:notesMasterIdLst>
    <p:notesMasterId r:id="rId46"/>
  </p:notesMasterIdLst>
  <p:sldIdLst>
    <p:sldId id="310" r:id="rId3"/>
    <p:sldId id="385" r:id="rId4"/>
    <p:sldId id="503" r:id="rId5"/>
    <p:sldId id="447" r:id="rId6"/>
    <p:sldId id="449" r:id="rId7"/>
    <p:sldId id="507" r:id="rId8"/>
    <p:sldId id="440" r:id="rId9"/>
    <p:sldId id="441" r:id="rId10"/>
    <p:sldId id="505" r:id="rId11"/>
    <p:sldId id="514" r:id="rId12"/>
    <p:sldId id="510" r:id="rId13"/>
    <p:sldId id="476" r:id="rId14"/>
    <p:sldId id="435" r:id="rId15"/>
    <p:sldId id="344" r:id="rId16"/>
    <p:sldId id="442" r:id="rId17"/>
    <p:sldId id="504" r:id="rId18"/>
    <p:sldId id="515" r:id="rId19"/>
    <p:sldId id="513" r:id="rId20"/>
    <p:sldId id="470" r:id="rId21"/>
    <p:sldId id="472" r:id="rId22"/>
    <p:sldId id="462" r:id="rId23"/>
    <p:sldId id="463" r:id="rId24"/>
    <p:sldId id="464" r:id="rId25"/>
    <p:sldId id="499" r:id="rId26"/>
    <p:sldId id="439" r:id="rId27"/>
    <p:sldId id="467" r:id="rId28"/>
    <p:sldId id="473" r:id="rId29"/>
    <p:sldId id="474" r:id="rId30"/>
    <p:sldId id="516" r:id="rId31"/>
    <p:sldId id="477" r:id="rId32"/>
    <p:sldId id="478" r:id="rId33"/>
    <p:sldId id="480" r:id="rId34"/>
    <p:sldId id="479" r:id="rId35"/>
    <p:sldId id="482" r:id="rId36"/>
    <p:sldId id="484" r:id="rId37"/>
    <p:sldId id="471" r:id="rId38"/>
    <p:sldId id="483" r:id="rId39"/>
    <p:sldId id="485" r:id="rId40"/>
    <p:sldId id="486" r:id="rId41"/>
    <p:sldId id="487" r:id="rId42"/>
    <p:sldId id="517" r:id="rId43"/>
    <p:sldId id="497" r:id="rId44"/>
    <p:sldId id="488" r:id="rId4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over" id="{6C25FBE8-E562-482C-842B-9EF6C8C8E570}">
          <p14:sldIdLst>
            <p14:sldId id="310"/>
          </p14:sldIdLst>
        </p14:section>
        <p14:section name="Body" id="{2D7D6F2B-29A0-4C81-9D39-86AA4DBF03FC}">
          <p14:sldIdLst>
            <p14:sldId id="385"/>
            <p14:sldId id="503"/>
            <p14:sldId id="447"/>
            <p14:sldId id="449"/>
            <p14:sldId id="507"/>
            <p14:sldId id="440"/>
            <p14:sldId id="441"/>
            <p14:sldId id="505"/>
            <p14:sldId id="514"/>
            <p14:sldId id="510"/>
            <p14:sldId id="476"/>
            <p14:sldId id="435"/>
            <p14:sldId id="344"/>
            <p14:sldId id="442"/>
            <p14:sldId id="504"/>
            <p14:sldId id="515"/>
            <p14:sldId id="513"/>
            <p14:sldId id="470"/>
            <p14:sldId id="472"/>
            <p14:sldId id="462"/>
            <p14:sldId id="463"/>
            <p14:sldId id="464"/>
            <p14:sldId id="499"/>
            <p14:sldId id="439"/>
            <p14:sldId id="467"/>
            <p14:sldId id="473"/>
            <p14:sldId id="474"/>
            <p14:sldId id="516"/>
            <p14:sldId id="477"/>
            <p14:sldId id="478"/>
            <p14:sldId id="480"/>
            <p14:sldId id="479"/>
            <p14:sldId id="482"/>
            <p14:sldId id="484"/>
            <p14:sldId id="471"/>
            <p14:sldId id="483"/>
            <p14:sldId id="485"/>
            <p14:sldId id="486"/>
            <p14:sldId id="487"/>
            <p14:sldId id="517"/>
            <p14:sldId id="497"/>
            <p14:sldId id="488"/>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FFFF"/>
    <a:srgbClr val="E9DBC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1994" autoAdjust="0"/>
    <p:restoredTop sz="71429" autoAdjust="0"/>
  </p:normalViewPr>
  <p:slideViewPr>
    <p:cSldViewPr snapToGrid="0" snapToObjects="1">
      <p:cViewPr varScale="1">
        <p:scale>
          <a:sx n="78" d="100"/>
          <a:sy n="78" d="100"/>
        </p:scale>
        <p:origin x="330" y="7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0"/>
    </p:cViewPr>
  </p:sorterViewPr>
  <p:notesViewPr>
    <p:cSldViewPr snapToGrid="0" snapToObjects="1">
      <p:cViewPr varScale="1">
        <p:scale>
          <a:sx n="69" d="100"/>
          <a:sy n="69" d="100"/>
        </p:scale>
        <p:origin x="2784" y="7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notesMaster" Target="notesMasters/notesMaster1.xml"/><Relationship Id="rId20" Type="http://schemas.openxmlformats.org/officeDocument/2006/relationships/slide" Target="slides/slide18.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34080FA-2CBB-4E6E-A0D6-616F3C34273F}" type="datetimeFigureOut">
              <a:rPr lang="en-US" smtClean="0"/>
              <a:t>6/7/2019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20B224E-7E9D-4BDD-AB6D-E1E84C1B4CFF}" type="slidenum">
              <a:rPr lang="en-US" smtClean="0"/>
              <a:t>‹#›</a:t>
            </a:fld>
            <a:endParaRPr lang="en-US"/>
          </a:p>
        </p:txBody>
      </p:sp>
    </p:spTree>
    <p:extLst>
      <p:ext uri="{BB962C8B-B14F-4D97-AF65-F5344CB8AC3E}">
        <p14:creationId xmlns:p14="http://schemas.microsoft.com/office/powerpoint/2010/main" val="39609730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20B224E-7E9D-4BDD-AB6D-E1E84C1B4CFF}" type="slidenum">
              <a:rPr lang="en-US" smtClean="0"/>
              <a:t>1</a:t>
            </a:fld>
            <a:endParaRPr lang="en-US"/>
          </a:p>
        </p:txBody>
      </p:sp>
    </p:spTree>
    <p:extLst>
      <p:ext uri="{BB962C8B-B14F-4D97-AF65-F5344CB8AC3E}">
        <p14:creationId xmlns:p14="http://schemas.microsoft.com/office/powerpoint/2010/main" val="32131536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20B224E-7E9D-4BDD-AB6D-E1E84C1B4CFF}" type="slidenum">
              <a:rPr lang="en-US" smtClean="0"/>
              <a:t>34</a:t>
            </a:fld>
            <a:endParaRPr lang="en-US"/>
          </a:p>
        </p:txBody>
      </p:sp>
    </p:spTree>
    <p:extLst>
      <p:ext uri="{BB962C8B-B14F-4D97-AF65-F5344CB8AC3E}">
        <p14:creationId xmlns:p14="http://schemas.microsoft.com/office/powerpoint/2010/main" val="24123757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20B224E-7E9D-4BDD-AB6D-E1E84C1B4CFF}" type="slidenum">
              <a:rPr lang="en-US" smtClean="0"/>
              <a:t>37</a:t>
            </a:fld>
            <a:endParaRPr lang="en-US"/>
          </a:p>
        </p:txBody>
      </p:sp>
    </p:spTree>
    <p:extLst>
      <p:ext uri="{BB962C8B-B14F-4D97-AF65-F5344CB8AC3E}">
        <p14:creationId xmlns:p14="http://schemas.microsoft.com/office/powerpoint/2010/main" val="26472996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20B224E-7E9D-4BDD-AB6D-E1E84C1B4CFF}" type="slidenum">
              <a:rPr lang="en-US" smtClean="0"/>
              <a:t>39</a:t>
            </a:fld>
            <a:endParaRPr lang="en-US"/>
          </a:p>
        </p:txBody>
      </p:sp>
    </p:spTree>
    <p:extLst>
      <p:ext uri="{BB962C8B-B14F-4D97-AF65-F5344CB8AC3E}">
        <p14:creationId xmlns:p14="http://schemas.microsoft.com/office/powerpoint/2010/main" val="34275782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C20B224E-7E9D-4BDD-AB6D-E1E84C1B4CFF}" type="slidenum">
              <a:rPr lang="en-US" smtClean="0"/>
              <a:t>7</a:t>
            </a:fld>
            <a:endParaRPr lang="en-US"/>
          </a:p>
        </p:txBody>
      </p:sp>
    </p:spTree>
    <p:extLst>
      <p:ext uri="{BB962C8B-B14F-4D97-AF65-F5344CB8AC3E}">
        <p14:creationId xmlns:p14="http://schemas.microsoft.com/office/powerpoint/2010/main" val="33956706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Also AI doesn’t have some of human limitations: Short term memory loss, sleep deprivation, information overload, and distractions.</a:t>
            </a:r>
          </a:p>
          <a:p>
            <a:endParaRPr lang="en-US" dirty="0"/>
          </a:p>
          <a:p>
            <a:r>
              <a:rPr lang="en-US" dirty="0"/>
              <a:t>Also its not human vs machine, its human &amp; machine versus problem. Goal of AI is to make humans accomplish more in less time, by taking away some of the repetitive tasks, and let humans do what they do best. Strategize and plan.</a:t>
            </a:r>
          </a:p>
          <a:p>
            <a:endParaRPr lang="en-US" dirty="0"/>
          </a:p>
        </p:txBody>
      </p:sp>
      <p:sp>
        <p:nvSpPr>
          <p:cNvPr id="4" name="Slide Number Placeholder 3"/>
          <p:cNvSpPr>
            <a:spLocks noGrp="1"/>
          </p:cNvSpPr>
          <p:nvPr>
            <p:ph type="sldNum" sz="quarter" idx="5"/>
          </p:nvPr>
        </p:nvSpPr>
        <p:spPr/>
        <p:txBody>
          <a:bodyPr/>
          <a:lstStyle/>
          <a:p>
            <a:fld id="{C20B224E-7E9D-4BDD-AB6D-E1E84C1B4CFF}" type="slidenum">
              <a:rPr lang="en-US" smtClean="0"/>
              <a:t>10</a:t>
            </a:fld>
            <a:endParaRPr lang="en-US"/>
          </a:p>
        </p:txBody>
      </p:sp>
    </p:spTree>
    <p:extLst>
      <p:ext uri="{BB962C8B-B14F-4D97-AF65-F5344CB8AC3E}">
        <p14:creationId xmlns:p14="http://schemas.microsoft.com/office/powerpoint/2010/main" val="28461942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20B224E-7E9D-4BDD-AB6D-E1E84C1B4CFF}" type="slidenum">
              <a:rPr lang="en-US" smtClean="0"/>
              <a:t>12</a:t>
            </a:fld>
            <a:endParaRPr lang="en-US"/>
          </a:p>
        </p:txBody>
      </p:sp>
    </p:spTree>
    <p:extLst>
      <p:ext uri="{BB962C8B-B14F-4D97-AF65-F5344CB8AC3E}">
        <p14:creationId xmlns:p14="http://schemas.microsoft.com/office/powerpoint/2010/main" val="33342726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20B224E-7E9D-4BDD-AB6D-E1E84C1B4CFF}" type="slidenum">
              <a:rPr lang="en-US" smtClean="0"/>
              <a:t>14</a:t>
            </a:fld>
            <a:endParaRPr lang="en-US"/>
          </a:p>
        </p:txBody>
      </p:sp>
    </p:spTree>
    <p:extLst>
      <p:ext uri="{BB962C8B-B14F-4D97-AF65-F5344CB8AC3E}">
        <p14:creationId xmlns:p14="http://schemas.microsoft.com/office/powerpoint/2010/main" val="32032773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F9C79E0C-0A36-4101-9A98-69CD986AA0D2}" type="slidenum">
              <a:rPr lang="en-US" smtClean="0"/>
              <a:pPr>
                <a:defRPr/>
              </a:pPr>
              <a:t>16</a:t>
            </a:fld>
            <a:endParaRPr lang="en-US"/>
          </a:p>
        </p:txBody>
      </p:sp>
    </p:spTree>
    <p:extLst>
      <p:ext uri="{BB962C8B-B14F-4D97-AF65-F5344CB8AC3E}">
        <p14:creationId xmlns:p14="http://schemas.microsoft.com/office/powerpoint/2010/main" val="1501186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F9C79E0C-0A36-4101-9A98-69CD986AA0D2}" type="slidenum">
              <a:rPr lang="en-US" smtClean="0"/>
              <a:pPr>
                <a:defRPr/>
              </a:pPr>
              <a:t>18</a:t>
            </a:fld>
            <a:endParaRPr lang="en-US"/>
          </a:p>
        </p:txBody>
      </p:sp>
    </p:spTree>
    <p:extLst>
      <p:ext uri="{BB962C8B-B14F-4D97-AF65-F5344CB8AC3E}">
        <p14:creationId xmlns:p14="http://schemas.microsoft.com/office/powerpoint/2010/main" val="17057753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20B224E-7E9D-4BDD-AB6D-E1E84C1B4CFF}" type="slidenum">
              <a:rPr lang="en-US" smtClean="0"/>
              <a:t>31</a:t>
            </a:fld>
            <a:endParaRPr lang="en-US"/>
          </a:p>
        </p:txBody>
      </p:sp>
    </p:spTree>
    <p:extLst>
      <p:ext uri="{BB962C8B-B14F-4D97-AF65-F5344CB8AC3E}">
        <p14:creationId xmlns:p14="http://schemas.microsoft.com/office/powerpoint/2010/main" val="35873866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Suitable when dataset follows an expected distribution</a:t>
            </a:r>
          </a:p>
          <a:p>
            <a:pPr lvl="1"/>
            <a:r>
              <a:rPr lang="en-US" sz="2000" dirty="0"/>
              <a:t>Ex: API calls to an application server per day (Gaussian Distribution)</a:t>
            </a:r>
          </a:p>
          <a:p>
            <a:pPr lvl="1"/>
            <a:r>
              <a:rPr lang="en-US" sz="2000" dirty="0"/>
              <a:t>Number of hits to a website in the hours after promotion (Exponential Decay)</a:t>
            </a:r>
          </a:p>
          <a:p>
            <a:pPr lvl="1"/>
            <a:endParaRPr lang="en-US" dirty="0"/>
          </a:p>
          <a:p>
            <a:r>
              <a:rPr lang="en-US" b="0" dirty="0"/>
              <a:t>The model works by first fitting the regular dataset. Any deviations from the expected distribution is considered an anomaly.</a:t>
            </a:r>
          </a:p>
          <a:p>
            <a:endParaRPr lang="en-US" dirty="0"/>
          </a:p>
        </p:txBody>
      </p:sp>
      <p:sp>
        <p:nvSpPr>
          <p:cNvPr id="4" name="Slide Number Placeholder 3"/>
          <p:cNvSpPr>
            <a:spLocks noGrp="1"/>
          </p:cNvSpPr>
          <p:nvPr>
            <p:ph type="sldNum" sz="quarter" idx="5"/>
          </p:nvPr>
        </p:nvSpPr>
        <p:spPr/>
        <p:txBody>
          <a:bodyPr/>
          <a:lstStyle/>
          <a:p>
            <a:fld id="{C20B224E-7E9D-4BDD-AB6D-E1E84C1B4CFF}" type="slidenum">
              <a:rPr lang="en-US" smtClean="0"/>
              <a:t>32</a:t>
            </a:fld>
            <a:endParaRPr lang="en-US"/>
          </a:p>
        </p:txBody>
      </p:sp>
    </p:spTree>
    <p:extLst>
      <p:ext uri="{BB962C8B-B14F-4D97-AF65-F5344CB8AC3E}">
        <p14:creationId xmlns:p14="http://schemas.microsoft.com/office/powerpoint/2010/main" val="6171420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566678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normAutofit/>
          </a:bodyPr>
          <a:lstStyle>
            <a:lvl1pPr>
              <a:defRPr sz="4200" b="1" i="0">
                <a:solidFill>
                  <a:schemeClr val="bg1"/>
                </a:solidFill>
                <a:latin typeface="Helvetica"/>
                <a:cs typeface="Helvetica"/>
              </a:defRPr>
            </a:lvl1pPr>
          </a:lstStyle>
          <a:p>
            <a:r>
              <a:rPr lang="en-US" dirty="0"/>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accent1">
                    <a:lumMod val="40000"/>
                    <a:lumOff val="60000"/>
                  </a:schemeClr>
                </a:solidFill>
                <a:latin typeface="Helvetica"/>
                <a:cs typeface="Helvetica"/>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Rectangle 12"/>
          <p:cNvSpPr>
            <a:spLocks noGrp="1" noChangeArrowheads="1"/>
          </p:cNvSpPr>
          <p:nvPr>
            <p:ph type="sldNum" sz="quarter" idx="4"/>
          </p:nvPr>
        </p:nvSpPr>
        <p:spPr bwMode="auto">
          <a:xfrm>
            <a:off x="8142520" y="6539642"/>
            <a:ext cx="914400" cy="3238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000" baseline="0">
                <a:solidFill>
                  <a:schemeClr val="bg1"/>
                </a:solidFill>
                <a:latin typeface="Calibri" panose="020F0502020204030204" pitchFamily="34" charset="0"/>
                <a:ea typeface="Verdana" panose="020B0604030504040204" pitchFamily="34" charset="0"/>
                <a:cs typeface="Verdana" panose="020B0604030504040204" pitchFamily="34" charset="0"/>
              </a:defRPr>
            </a:lvl1pPr>
          </a:lstStyle>
          <a:p>
            <a:fld id="{38CFBFC5-68E7-4431-8625-A5845C183C00}" type="slidenum">
              <a:rPr lang="en-US" smtClean="0"/>
              <a:pPr/>
              <a:t>‹#›</a:t>
            </a:fld>
            <a:endParaRPr lang="en-US" dirty="0"/>
          </a:p>
        </p:txBody>
      </p:sp>
    </p:spTree>
    <p:extLst>
      <p:ext uri="{BB962C8B-B14F-4D97-AF65-F5344CB8AC3E}">
        <p14:creationId xmlns:p14="http://schemas.microsoft.com/office/powerpoint/2010/main" val="24489886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i="0">
                <a:latin typeface="Helvetica"/>
                <a:cs typeface="Helvetica"/>
              </a:defRPr>
            </a:lvl1pPr>
          </a:lstStyle>
          <a:p>
            <a:r>
              <a:rPr lang="en-US" dirty="0"/>
              <a:t>Click to edit Master title style</a:t>
            </a:r>
          </a:p>
        </p:txBody>
      </p:sp>
      <p:sp>
        <p:nvSpPr>
          <p:cNvPr id="3" name="Content Placeholder 2"/>
          <p:cNvSpPr>
            <a:spLocks noGrp="1"/>
          </p:cNvSpPr>
          <p:nvPr>
            <p:ph idx="1"/>
          </p:nvPr>
        </p:nvSpPr>
        <p:spPr>
          <a:xfrm>
            <a:off x="457200" y="1600201"/>
            <a:ext cx="8229600" cy="4315570"/>
          </a:xfrm>
        </p:spPr>
        <p:txBody>
          <a:bodyPr/>
          <a:lstStyle>
            <a:lvl1pPr>
              <a:defRPr>
                <a:latin typeface="Helvetica"/>
                <a:cs typeface="Helvetica"/>
              </a:defRPr>
            </a:lvl1pPr>
            <a:lvl2pPr>
              <a:defRPr>
                <a:latin typeface="Helvetica"/>
                <a:cs typeface="Helvetica"/>
              </a:defRPr>
            </a:lvl2pPr>
            <a:lvl3pPr>
              <a:defRPr>
                <a:latin typeface="Helvetica"/>
                <a:cs typeface="Helvetica"/>
              </a:defRPr>
            </a:lvl3pPr>
            <a:lvl4pPr>
              <a:defRPr>
                <a:latin typeface="Helvetica"/>
                <a:cs typeface="Helvetica"/>
              </a:defRPr>
            </a:lvl4pPr>
            <a:lvl5pPr>
              <a:defRPr>
                <a:latin typeface="Helvetica"/>
                <a:cs typeface="Helvetica"/>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12"/>
          <p:cNvSpPr>
            <a:spLocks noGrp="1" noChangeArrowheads="1"/>
          </p:cNvSpPr>
          <p:nvPr>
            <p:ph type="sldNum" sz="quarter" idx="4"/>
          </p:nvPr>
        </p:nvSpPr>
        <p:spPr bwMode="auto">
          <a:xfrm>
            <a:off x="8142520" y="6550528"/>
            <a:ext cx="914400" cy="3238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000" baseline="0">
                <a:solidFill>
                  <a:schemeClr val="bg1"/>
                </a:solidFill>
                <a:latin typeface="Calibri" panose="020F0502020204030204" pitchFamily="34" charset="0"/>
                <a:ea typeface="Verdana" panose="020B0604030504040204" pitchFamily="34" charset="0"/>
                <a:cs typeface="Verdana" panose="020B0604030504040204" pitchFamily="34" charset="0"/>
              </a:defRPr>
            </a:lvl1pPr>
          </a:lstStyle>
          <a:p>
            <a:fld id="{38CFBFC5-68E7-4431-8625-A5845C183C00}" type="slidenum">
              <a:rPr lang="en-US" smtClean="0"/>
              <a:pPr/>
              <a:t>‹#›</a:t>
            </a:fld>
            <a:endParaRPr lang="en-US" dirty="0"/>
          </a:p>
        </p:txBody>
      </p:sp>
    </p:spTree>
    <p:extLst>
      <p:ext uri="{BB962C8B-B14F-4D97-AF65-F5344CB8AC3E}">
        <p14:creationId xmlns:p14="http://schemas.microsoft.com/office/powerpoint/2010/main" val="42296192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vl1pPr>
          </a:lstStyle>
          <a:p>
            <a:r>
              <a:rPr lang="en-US" dirty="0"/>
              <a:t>Click to edit Master title style</a:t>
            </a:r>
          </a:p>
        </p:txBody>
      </p:sp>
      <p:sp>
        <p:nvSpPr>
          <p:cNvPr id="3" name="Content Placeholder 2"/>
          <p:cNvSpPr>
            <a:spLocks noGrp="1"/>
          </p:cNvSpPr>
          <p:nvPr>
            <p:ph sz="half" idx="1"/>
          </p:nvPr>
        </p:nvSpPr>
        <p:spPr>
          <a:xfrm>
            <a:off x="457200" y="1600201"/>
            <a:ext cx="4038600" cy="427581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27581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Rectangle 12"/>
          <p:cNvSpPr>
            <a:spLocks noGrp="1" noChangeArrowheads="1"/>
          </p:cNvSpPr>
          <p:nvPr>
            <p:ph type="sldNum" sz="quarter" idx="4"/>
          </p:nvPr>
        </p:nvSpPr>
        <p:spPr bwMode="auto">
          <a:xfrm>
            <a:off x="8109862" y="6572300"/>
            <a:ext cx="914400" cy="3238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000" baseline="0">
                <a:solidFill>
                  <a:schemeClr val="bg1"/>
                </a:solidFill>
                <a:latin typeface="Calibri" panose="020F0502020204030204" pitchFamily="34" charset="0"/>
                <a:ea typeface="Verdana" panose="020B0604030504040204" pitchFamily="34" charset="0"/>
                <a:cs typeface="Verdana" panose="020B0604030504040204" pitchFamily="34" charset="0"/>
              </a:defRPr>
            </a:lvl1pPr>
          </a:lstStyle>
          <a:p>
            <a:fld id="{38CFBFC5-68E7-4431-8625-A5845C183C00}" type="slidenum">
              <a:rPr lang="en-US" smtClean="0"/>
              <a:pPr/>
              <a:t>‹#›</a:t>
            </a:fld>
            <a:endParaRPr lang="en-US" dirty="0"/>
          </a:p>
        </p:txBody>
      </p:sp>
    </p:spTree>
    <p:extLst>
      <p:ext uri="{BB962C8B-B14F-4D97-AF65-F5344CB8AC3E}">
        <p14:creationId xmlns:p14="http://schemas.microsoft.com/office/powerpoint/2010/main" val="263709133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 Id="rId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2" name="TextBox 11"/>
          <p:cNvSpPr txBox="1"/>
          <p:nvPr/>
        </p:nvSpPr>
        <p:spPr>
          <a:xfrm>
            <a:off x="4582716" y="5760965"/>
            <a:ext cx="3984341" cy="438582"/>
          </a:xfrm>
          <a:prstGeom prst="rect">
            <a:avLst/>
          </a:prstGeom>
          <a:noFill/>
        </p:spPr>
        <p:txBody>
          <a:bodyPr wrap="square" lIns="0" tIns="0" rIns="0" bIns="0" rtlCol="0">
            <a:spAutoFit/>
          </a:bodyPr>
          <a:lstStyle/>
          <a:p>
            <a:pPr marL="0" algn="l"/>
            <a:r>
              <a:rPr lang="en-US" sz="950" kern="1200" baseline="0" dirty="0">
                <a:solidFill>
                  <a:schemeClr val="tx1"/>
                </a:solidFill>
                <a:effectLst/>
                <a:latin typeface="Calibri" panose="020F0502020204030204" pitchFamily="34" charset="0"/>
                <a:ea typeface="+mn-ea"/>
                <a:cs typeface="+mn-cs"/>
              </a:rPr>
              <a:t>© 2015 Consort Institute, LLC. All right reserved. This material may not be reproduced, displayed, modified or distributed in any forms by any means without the express prior written permission of Consort Institute, LLC</a:t>
            </a:r>
            <a:endParaRPr lang="en-US" sz="950" b="1" baseline="0" dirty="0">
              <a:latin typeface="Calibri" panose="020F0502020204030204" pitchFamily="34" charset="0"/>
            </a:endParaRPr>
          </a:p>
        </p:txBody>
      </p:sp>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17718" y="4967514"/>
            <a:ext cx="2139753" cy="739390"/>
          </a:xfrm>
          <a:prstGeom prst="rect">
            <a:avLst/>
          </a:prstGeom>
        </p:spPr>
      </p:pic>
      <p:sp>
        <p:nvSpPr>
          <p:cNvPr id="9" name="Rectangle 9"/>
          <p:cNvSpPr>
            <a:spLocks noChangeArrowheads="1"/>
          </p:cNvSpPr>
          <p:nvPr userDrawn="1"/>
        </p:nvSpPr>
        <p:spPr bwMode="auto">
          <a:xfrm>
            <a:off x="0" y="0"/>
            <a:ext cx="4038600" cy="6858000"/>
          </a:xfrm>
          <a:prstGeom prst="rect">
            <a:avLst/>
          </a:prstGeom>
          <a:solidFill>
            <a:srgbClr val="004991"/>
          </a:solidFill>
          <a:ln w="9525">
            <a:noFill/>
            <a:miter lim="800000"/>
            <a:headEnd/>
            <a:tailEnd/>
          </a:ln>
          <a:effectLst/>
        </p:spPr>
        <p:txBody>
          <a:bodyPr wrap="none" anchor="ctr"/>
          <a:lstStyle/>
          <a:p>
            <a:endParaRPr lang="en-US"/>
          </a:p>
        </p:txBody>
      </p:sp>
      <p:pic>
        <p:nvPicPr>
          <p:cNvPr id="10" name="Picture 9" descr="vertical white.png"/>
          <p:cNvPicPr>
            <a:picLocks noChangeAspect="1"/>
          </p:cNvPicPr>
          <p:nvPr userDrawn="1"/>
        </p:nvPicPr>
        <p:blipFill>
          <a:blip r:embed="rId4" cstate="print"/>
          <a:stretch>
            <a:fillRect/>
          </a:stretch>
        </p:blipFill>
        <p:spPr>
          <a:xfrm>
            <a:off x="609600" y="914400"/>
            <a:ext cx="2752900" cy="4932474"/>
          </a:xfrm>
          <a:prstGeom prst="rect">
            <a:avLst/>
          </a:prstGeom>
        </p:spPr>
      </p:pic>
      <p:sp>
        <p:nvSpPr>
          <p:cNvPr id="2" name="TextBox 1"/>
          <p:cNvSpPr txBox="1"/>
          <p:nvPr userDrawn="1"/>
        </p:nvSpPr>
        <p:spPr>
          <a:xfrm>
            <a:off x="4141929" y="1890486"/>
            <a:ext cx="4865914" cy="1846659"/>
          </a:xfrm>
          <a:prstGeom prst="rect">
            <a:avLst/>
          </a:prstGeom>
          <a:noFill/>
        </p:spPr>
        <p:txBody>
          <a:bodyPr wrap="square" lIns="0" tIns="0" rIns="0" bIns="0" rtlCol="0">
            <a:spAutoFit/>
          </a:bodyPr>
          <a:lstStyle/>
          <a:p>
            <a:pPr algn="ctr">
              <a:lnSpc>
                <a:spcPts val="4800"/>
              </a:lnSpc>
              <a:spcBef>
                <a:spcPts val="0"/>
              </a:spcBef>
            </a:pPr>
            <a:r>
              <a:rPr lang="en-US" sz="4000" b="1" dirty="0">
                <a:solidFill>
                  <a:schemeClr val="tx2"/>
                </a:solidFill>
                <a:effectLst/>
                <a:latin typeface="+mj-lt"/>
              </a:rPr>
              <a:t>AI, Machine Learning &amp; Data Science in </a:t>
            </a:r>
          </a:p>
          <a:p>
            <a:pPr algn="ctr">
              <a:lnSpc>
                <a:spcPts val="4800"/>
              </a:lnSpc>
              <a:spcBef>
                <a:spcPts val="0"/>
              </a:spcBef>
            </a:pPr>
            <a:r>
              <a:rPr lang="en-US" sz="4000" b="1" dirty="0">
                <a:solidFill>
                  <a:schemeClr val="tx2"/>
                </a:solidFill>
                <a:effectLst/>
                <a:latin typeface="+mj-lt"/>
              </a:rPr>
              <a:t>Cybersecurity</a:t>
            </a:r>
          </a:p>
        </p:txBody>
      </p:sp>
    </p:spTree>
    <p:extLst>
      <p:ext uri="{BB962C8B-B14F-4D97-AF65-F5344CB8AC3E}">
        <p14:creationId xmlns:p14="http://schemas.microsoft.com/office/powerpoint/2010/main" val="31396734"/>
      </p:ext>
    </p:extLst>
  </p:cSld>
  <p:clrMap bg1="lt1" tx1="dk1" bg2="lt2" tx2="dk2" accent1="accent1" accent2="accent2" accent3="accent3" accent4="accent4" accent5="accent5" accent6="accent6" hlink="hlink" folHlink="folHlink"/>
  <p:sldLayoutIdLst>
    <p:sldLayoutId id="2147483661" r:id="rId1"/>
  </p:sldLayoutIdLst>
  <p:hf hdr="0" ftr="0" dt="0"/>
  <p:txStyles>
    <p:titleStyle>
      <a:lvl1pPr algn="ctr" defTabSz="914400" rtl="0" eaLnBrk="1" latinLnBrk="0" hangingPunct="1">
        <a:spcBef>
          <a:spcPct val="0"/>
        </a:spcBef>
        <a:buNone/>
        <a:defRPr sz="4400" b="1" i="0" kern="1200" baseline="0">
          <a:solidFill>
            <a:schemeClr val="tx1"/>
          </a:solidFill>
          <a:latin typeface="Calibri" panose="020F0502020204030204" pitchFamily="34"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baseline="0">
          <a:solidFill>
            <a:schemeClr val="tx1"/>
          </a:solidFill>
          <a:latin typeface="Calibri" panose="020F0502020204030204" pitchFamily="34"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baseline="0">
          <a:solidFill>
            <a:schemeClr val="tx1"/>
          </a:solidFill>
          <a:latin typeface="Calibri" panose="020F0502020204030204" pitchFamily="34"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baseline="0">
          <a:solidFill>
            <a:schemeClr val="tx1"/>
          </a:solidFill>
          <a:latin typeface="Calibri" panose="020F0502020204030204" pitchFamily="34"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baseline="0">
          <a:solidFill>
            <a:schemeClr val="tx1"/>
          </a:solidFill>
          <a:latin typeface="Calibri" panose="020F0502020204030204" pitchFamily="34"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baseline="0">
          <a:solidFill>
            <a:schemeClr val="tx1"/>
          </a:solidFill>
          <a:latin typeface="Calibri" panose="020F0502020204030204" pitchFamily="34"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9"/>
          <p:cNvSpPr>
            <a:spLocks noChangeArrowheads="1"/>
          </p:cNvSpPr>
          <p:nvPr userDrawn="1"/>
        </p:nvSpPr>
        <p:spPr bwMode="auto">
          <a:xfrm flipV="1">
            <a:off x="0" y="6440344"/>
            <a:ext cx="9144000" cy="417658"/>
          </a:xfrm>
          <a:prstGeom prst="rect">
            <a:avLst/>
          </a:prstGeom>
          <a:solidFill>
            <a:srgbClr val="004991"/>
          </a:solidFill>
          <a:ln w="9525">
            <a:noFill/>
            <a:miter lim="800000"/>
            <a:headEnd/>
            <a:tailEnd/>
          </a:ln>
          <a:effectLst/>
        </p:spPr>
        <p:txBody>
          <a:bodyPr wrap="none" anchor="ctr"/>
          <a:lstStyle/>
          <a:p>
            <a:endParaRPr lang="en-US"/>
          </a:p>
        </p:txBody>
      </p:sp>
      <p:sp>
        <p:nvSpPr>
          <p:cNvPr id="8" name="TextBox 7"/>
          <p:cNvSpPr txBox="1"/>
          <p:nvPr userDrawn="1"/>
        </p:nvSpPr>
        <p:spPr>
          <a:xfrm>
            <a:off x="3048000" y="6496913"/>
            <a:ext cx="3581400" cy="253916"/>
          </a:xfrm>
          <a:prstGeom prst="rect">
            <a:avLst/>
          </a:prstGeom>
          <a:noFill/>
        </p:spPr>
        <p:txBody>
          <a:bodyPr wrap="square" rtlCol="0">
            <a:spAutoFit/>
          </a:bodyPr>
          <a:lstStyle/>
          <a:p>
            <a:pPr algn="ctr"/>
            <a:r>
              <a:rPr lang="en-US" sz="1000" dirty="0">
                <a:solidFill>
                  <a:schemeClr val="bg1"/>
                </a:solidFill>
                <a:latin typeface="Calibri" panose="020F0502020204030204" pitchFamily="34" charset="0"/>
              </a:rPr>
              <a:t>ece.emory.edu | 404.727.6000 | ece@emory.edu</a:t>
            </a:r>
          </a:p>
        </p:txBody>
      </p:sp>
      <p:pic>
        <p:nvPicPr>
          <p:cNvPr id="9" name="Picture 8"/>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457200" y="6439721"/>
            <a:ext cx="2667000" cy="444500"/>
          </a:xfrm>
          <a:prstGeom prst="rect">
            <a:avLst/>
          </a:prstGeom>
        </p:spPr>
      </p:pic>
      <p:sp>
        <p:nvSpPr>
          <p:cNvPr id="11" name="Rectangle 12"/>
          <p:cNvSpPr>
            <a:spLocks noGrp="1" noChangeArrowheads="1"/>
          </p:cNvSpPr>
          <p:nvPr>
            <p:ph type="sldNum" sz="quarter" idx="4"/>
          </p:nvPr>
        </p:nvSpPr>
        <p:spPr bwMode="auto">
          <a:xfrm>
            <a:off x="8142520" y="6529571"/>
            <a:ext cx="914400" cy="3238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000" baseline="0">
                <a:solidFill>
                  <a:schemeClr val="bg1"/>
                </a:solidFill>
                <a:latin typeface="Calibri" panose="020F0502020204030204" pitchFamily="34" charset="0"/>
                <a:ea typeface="Verdana" panose="020B0604030504040204" pitchFamily="34" charset="0"/>
                <a:cs typeface="Verdana" panose="020B0604030504040204" pitchFamily="34" charset="0"/>
              </a:defRPr>
            </a:lvl1pPr>
          </a:lstStyle>
          <a:p>
            <a:fld id="{38CFBFC5-68E7-4431-8625-A5845C183C00}" type="slidenum">
              <a:rPr lang="en-US" smtClean="0"/>
              <a:pPr/>
              <a:t>‹#›</a:t>
            </a:fld>
            <a:endParaRPr lang="en-US" dirty="0"/>
          </a:p>
        </p:txBody>
      </p:sp>
      <p:pic>
        <p:nvPicPr>
          <p:cNvPr id="10" name="Picture 9"/>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7224247" y="6511870"/>
            <a:ext cx="663175" cy="231770"/>
          </a:xfrm>
          <a:prstGeom prst="rect">
            <a:avLst/>
          </a:prstGeom>
        </p:spPr>
      </p:pic>
    </p:spTree>
    <p:extLst>
      <p:ext uri="{BB962C8B-B14F-4D97-AF65-F5344CB8AC3E}">
        <p14:creationId xmlns:p14="http://schemas.microsoft.com/office/powerpoint/2010/main" val="31969678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Lst>
  <p:hf hdr="0" ftr="0" dt="0"/>
  <p:txStyles>
    <p:titleStyle>
      <a:lvl1pPr algn="ctr" defTabSz="457200" rtl="0" eaLnBrk="1" latinLnBrk="0" hangingPunct="1">
        <a:spcBef>
          <a:spcPct val="0"/>
        </a:spcBef>
        <a:buNone/>
        <a:defRPr sz="4400" b="1" i="0" kern="1200" baseline="0">
          <a:solidFill>
            <a:schemeClr val="tx1"/>
          </a:solidFill>
          <a:effectLst>
            <a:outerShdw blurRad="38100" dist="38100" dir="2700000" algn="tl">
              <a:srgbClr val="000000">
                <a:alpha val="43137"/>
              </a:srgbClr>
            </a:outerShdw>
          </a:effectLst>
          <a:latin typeface="Calibri" panose="020F0502020204030204" pitchFamily="34" charset="0"/>
          <a:ea typeface="+mj-ea"/>
          <a:cs typeface="Helvetica"/>
        </a:defRPr>
      </a:lvl1pPr>
    </p:titleStyle>
    <p:bodyStyle>
      <a:lvl1pPr marL="342900" indent="-342900" algn="l" defTabSz="457200" rtl="0" eaLnBrk="1" latinLnBrk="0" hangingPunct="1">
        <a:spcBef>
          <a:spcPts val="0"/>
        </a:spcBef>
        <a:spcAft>
          <a:spcPts val="600"/>
        </a:spcAft>
        <a:buFont typeface="Arial"/>
        <a:buChar char="•"/>
        <a:defRPr sz="3200" b="1" kern="1200" baseline="0">
          <a:solidFill>
            <a:schemeClr val="tx1"/>
          </a:solidFill>
          <a:latin typeface="Calibri" panose="020F0502020204030204" pitchFamily="34" charset="0"/>
          <a:ea typeface="+mn-ea"/>
          <a:cs typeface="Helvetica"/>
        </a:defRPr>
      </a:lvl1pPr>
      <a:lvl2pPr marL="742950" indent="-285750" algn="l" defTabSz="457200" rtl="0" eaLnBrk="1" latinLnBrk="0" hangingPunct="1">
        <a:spcBef>
          <a:spcPts val="0"/>
        </a:spcBef>
        <a:spcAft>
          <a:spcPts val="600"/>
        </a:spcAft>
        <a:buFont typeface="Arial"/>
        <a:buChar char="–"/>
        <a:defRPr sz="2800" kern="1200" baseline="0">
          <a:solidFill>
            <a:schemeClr val="tx1"/>
          </a:solidFill>
          <a:latin typeface="Calibri" panose="020F0502020204030204" pitchFamily="34" charset="0"/>
          <a:ea typeface="+mn-ea"/>
          <a:cs typeface="Helvetica"/>
        </a:defRPr>
      </a:lvl2pPr>
      <a:lvl3pPr marL="1143000" indent="-228600" algn="l" defTabSz="457200" rtl="0" eaLnBrk="1" latinLnBrk="0" hangingPunct="1">
        <a:spcBef>
          <a:spcPts val="0"/>
        </a:spcBef>
        <a:spcAft>
          <a:spcPts val="600"/>
        </a:spcAft>
        <a:buFont typeface="Arial"/>
        <a:buChar char="•"/>
        <a:defRPr sz="2400" kern="1200" baseline="0">
          <a:solidFill>
            <a:schemeClr val="tx1"/>
          </a:solidFill>
          <a:latin typeface="Calibri" panose="020F0502020204030204" pitchFamily="34" charset="0"/>
          <a:ea typeface="+mn-ea"/>
          <a:cs typeface="Helvetica"/>
        </a:defRPr>
      </a:lvl3pPr>
      <a:lvl4pPr marL="1600200" indent="-228600" algn="l" defTabSz="457200" rtl="0" eaLnBrk="1" latinLnBrk="0" hangingPunct="1">
        <a:spcBef>
          <a:spcPts val="0"/>
        </a:spcBef>
        <a:spcAft>
          <a:spcPts val="600"/>
        </a:spcAft>
        <a:buFont typeface="Arial"/>
        <a:buChar char="–"/>
        <a:defRPr sz="2000" kern="1200" baseline="0">
          <a:solidFill>
            <a:schemeClr val="tx1"/>
          </a:solidFill>
          <a:latin typeface="Calibri" panose="020F0502020204030204" pitchFamily="34" charset="0"/>
          <a:ea typeface="+mn-ea"/>
          <a:cs typeface="Helvetica"/>
        </a:defRPr>
      </a:lvl4pPr>
      <a:lvl5pPr marL="2057400" indent="-274320" algn="l" defTabSz="457200" rtl="0" eaLnBrk="1" latinLnBrk="0" hangingPunct="1">
        <a:spcBef>
          <a:spcPts val="0"/>
        </a:spcBef>
        <a:spcAft>
          <a:spcPts val="600"/>
        </a:spcAft>
        <a:buFont typeface="Wingdings" panose="05000000000000000000" pitchFamily="2" charset="2"/>
        <a:buChar char="Ø"/>
        <a:defRPr sz="1800" kern="1200" baseline="0">
          <a:solidFill>
            <a:schemeClr val="tx1"/>
          </a:solidFill>
          <a:latin typeface="Calibri" panose="020F0502020204030204" pitchFamily="34" charset="0"/>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slideLayout" Target="../slideLayouts/slideLayout3.xml"/><Relationship Id="rId1" Type="http://schemas.openxmlformats.org/officeDocument/2006/relationships/video" Target="https://www.youtube.com/embed/-tIPoLin1WY"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8" Type="http://schemas.openxmlformats.org/officeDocument/2006/relationships/image" Target="../media/image26.jpeg"/><Relationship Id="rId3" Type="http://schemas.openxmlformats.org/officeDocument/2006/relationships/image" Target="../media/image21.png"/><Relationship Id="rId7" Type="http://schemas.openxmlformats.org/officeDocument/2006/relationships/image" Target="../media/image25.jpe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 Id="rId9" Type="http://schemas.openxmlformats.org/officeDocument/2006/relationships/image" Target="../media/image2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3.xml"/><Relationship Id="rId4" Type="http://schemas.openxmlformats.org/officeDocument/2006/relationships/image" Target="../media/image34.png"/></Relationships>
</file>

<file path=ppt/slides/_rels/slide25.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image" Target="../media/image39.emf"/><Relationship Id="rId1" Type="http://schemas.openxmlformats.org/officeDocument/2006/relationships/slideLayout" Target="../slideLayouts/slideLayout3.xml"/><Relationship Id="rId5" Type="http://schemas.openxmlformats.org/officeDocument/2006/relationships/image" Target="../media/image42.emf"/><Relationship Id="rId4" Type="http://schemas.openxmlformats.org/officeDocument/2006/relationships/image" Target="../media/image41.emf"/></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image" Target="../media/image45.png"/><Relationship Id="rId4" Type="http://schemas.openxmlformats.org/officeDocument/2006/relationships/image" Target="../media/image44.png"/></Relationships>
</file>

<file path=ppt/slides/_rels/slide3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48.emf"/></Relationships>
</file>

<file path=ppt/slides/_rels/slide3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slideLayout" Target="../slideLayouts/slideLayout3.xml"/><Relationship Id="rId1" Type="http://schemas.openxmlformats.org/officeDocument/2006/relationships/video" Target="https://www.youtube.com/embed/kUwceKE7cL8"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11.jpeg"/></Relationships>
</file>

<file path=ppt/slides/_rels/slide8.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2818168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4A4F84-9EEA-445A-B6B1-7BF0F4E2ECC6}"/>
              </a:ext>
            </a:extLst>
          </p:cNvPr>
          <p:cNvSpPr>
            <a:spLocks noGrp="1"/>
          </p:cNvSpPr>
          <p:nvPr>
            <p:ph type="title"/>
          </p:nvPr>
        </p:nvSpPr>
        <p:spPr>
          <a:xfrm>
            <a:off x="585483" y="63931"/>
            <a:ext cx="8357039" cy="1036449"/>
          </a:xfrm>
        </p:spPr>
        <p:txBody>
          <a:bodyPr>
            <a:normAutofit/>
          </a:bodyPr>
          <a:lstStyle/>
          <a:p>
            <a:r>
              <a:rPr lang="en-US" b="0" dirty="0">
                <a:solidFill>
                  <a:srgbClr val="0070C0"/>
                </a:solidFill>
              </a:rPr>
              <a:t>What is Artificial Intelligence?</a:t>
            </a:r>
          </a:p>
        </p:txBody>
      </p:sp>
      <p:pic>
        <p:nvPicPr>
          <p:cNvPr id="19458" name="Picture 2" descr="Image result for thinking humanly, thinking rationally, acting humanly">
            <a:extLst>
              <a:ext uri="{FF2B5EF4-FFF2-40B4-BE49-F238E27FC236}">
                <a16:creationId xmlns:a16="http://schemas.microsoft.com/office/drawing/2014/main" id="{D9F6ABE3-646A-4444-BB78-C442A172B2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2012" y="1394847"/>
            <a:ext cx="4460969" cy="3345726"/>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292F740E-012C-4082-AA30-85FA7176B344}"/>
              </a:ext>
            </a:extLst>
          </p:cNvPr>
          <p:cNvSpPr>
            <a:spLocks noGrp="1"/>
          </p:cNvSpPr>
          <p:nvPr>
            <p:ph idx="1"/>
          </p:nvPr>
        </p:nvSpPr>
        <p:spPr>
          <a:xfrm>
            <a:off x="4938908" y="1146875"/>
            <a:ext cx="4003614" cy="4247126"/>
          </a:xfrm>
        </p:spPr>
        <p:txBody>
          <a:bodyPr anchor="ctr">
            <a:normAutofit/>
          </a:bodyPr>
          <a:lstStyle/>
          <a:p>
            <a:endParaRPr lang="en-US" sz="1500" dirty="0">
              <a:solidFill>
                <a:srgbClr val="000000"/>
              </a:solidFill>
            </a:endParaRPr>
          </a:p>
          <a:p>
            <a:pPr marL="0" indent="0">
              <a:buNone/>
            </a:pPr>
            <a:r>
              <a:rPr lang="en-US" sz="1800" b="1" dirty="0">
                <a:solidFill>
                  <a:srgbClr val="000000"/>
                </a:solidFill>
              </a:rPr>
              <a:t>Artificial Intelligence:</a:t>
            </a:r>
          </a:p>
          <a:p>
            <a:pPr marL="0" indent="0">
              <a:buNone/>
            </a:pPr>
            <a:endParaRPr lang="en-US" sz="1800" b="1" dirty="0">
              <a:solidFill>
                <a:srgbClr val="000000"/>
              </a:solidFill>
            </a:endParaRPr>
          </a:p>
          <a:p>
            <a:pPr lvl="1"/>
            <a:r>
              <a:rPr lang="en-US" sz="1800" b="1" dirty="0">
                <a:solidFill>
                  <a:srgbClr val="000000"/>
                </a:solidFill>
              </a:rPr>
              <a:t>Study of the design &amp; creation of intelligent entities</a:t>
            </a:r>
          </a:p>
          <a:p>
            <a:pPr marL="457200" lvl="1" indent="0">
              <a:buNone/>
            </a:pPr>
            <a:endParaRPr lang="en-US" sz="1800" b="1" dirty="0">
              <a:solidFill>
                <a:srgbClr val="000000"/>
              </a:solidFill>
            </a:endParaRPr>
          </a:p>
          <a:p>
            <a:pPr marL="457200" lvl="1" indent="0">
              <a:buNone/>
            </a:pPr>
            <a:r>
              <a:rPr lang="en-US" sz="1800" b="1" i="1" u="sng" dirty="0">
                <a:solidFill>
                  <a:srgbClr val="000000"/>
                </a:solidFill>
              </a:rPr>
              <a:t>For the purpose of: </a:t>
            </a:r>
          </a:p>
          <a:p>
            <a:pPr marL="457200" lvl="1" indent="0">
              <a:buNone/>
            </a:pPr>
            <a:endParaRPr lang="en-US" sz="1800" b="1" dirty="0">
              <a:solidFill>
                <a:srgbClr val="000000"/>
              </a:solidFill>
            </a:endParaRPr>
          </a:p>
          <a:p>
            <a:pPr lvl="1"/>
            <a:r>
              <a:rPr lang="en-US" sz="1800" b="1" dirty="0">
                <a:solidFill>
                  <a:srgbClr val="000000"/>
                </a:solidFill>
              </a:rPr>
              <a:t>Simulating intelligent behavior in machines/computers</a:t>
            </a:r>
          </a:p>
          <a:p>
            <a:pPr lvl="1"/>
            <a:endParaRPr lang="en-US" sz="1500" b="0" dirty="0">
              <a:solidFill>
                <a:srgbClr val="000000"/>
              </a:solidFill>
            </a:endParaRPr>
          </a:p>
        </p:txBody>
      </p:sp>
      <p:sp>
        <p:nvSpPr>
          <p:cNvPr id="4" name="Slide Number Placeholder 3">
            <a:extLst>
              <a:ext uri="{FF2B5EF4-FFF2-40B4-BE49-F238E27FC236}">
                <a16:creationId xmlns:a16="http://schemas.microsoft.com/office/drawing/2014/main" id="{88E65BD1-9F8F-4A9D-9BBF-C73AC8A2DE6C}"/>
              </a:ext>
            </a:extLst>
          </p:cNvPr>
          <p:cNvSpPr>
            <a:spLocks noGrp="1"/>
          </p:cNvSpPr>
          <p:nvPr>
            <p:ph type="sldNum" sz="quarter" idx="12"/>
          </p:nvPr>
        </p:nvSpPr>
        <p:spPr>
          <a:xfrm>
            <a:off x="6457950" y="6356351"/>
            <a:ext cx="2057400" cy="365125"/>
          </a:xfrm>
          <a:prstGeom prst="rect">
            <a:avLst/>
          </a:prstGeom>
        </p:spPr>
        <p:txBody>
          <a:bodyPr vert="horz" lIns="91440" tIns="45720" rIns="91440" bIns="45720" rtlCol="0" anchor="ctr">
            <a:normAutofit/>
          </a:bodyP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spcAft>
                <a:spcPts val="600"/>
              </a:spcAft>
            </a:pPr>
            <a:fld id="{38CFBFC5-68E7-4431-8625-A5845C183C00}" type="slidenum">
              <a:rPr lang="en-US" smtClean="0"/>
              <a:pPr>
                <a:spcAft>
                  <a:spcPts val="600"/>
                </a:spcAft>
              </a:pPr>
              <a:t>10</a:t>
            </a:fld>
            <a:endParaRPr lang="en-US" sz="825">
              <a:solidFill>
                <a:srgbClr val="898989"/>
              </a:solidFill>
            </a:endParaRPr>
          </a:p>
        </p:txBody>
      </p:sp>
    </p:spTree>
    <p:extLst>
      <p:ext uri="{BB962C8B-B14F-4D97-AF65-F5344CB8AC3E}">
        <p14:creationId xmlns:p14="http://schemas.microsoft.com/office/powerpoint/2010/main" val="197275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anim calcmode="lin" valueType="num">
                                      <p:cBhvr additive="base">
                                        <p:cTn id="13"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 calcmode="lin" valueType="num">
                                      <p:cBhvr additive="base">
                                        <p:cTn id="25"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9458"/>
                                        </p:tgtEl>
                                        <p:attrNameLst>
                                          <p:attrName>style.visibility</p:attrName>
                                        </p:attrNameLst>
                                      </p:cBhvr>
                                      <p:to>
                                        <p:strVal val="visible"/>
                                      </p:to>
                                    </p:set>
                                    <p:anim calcmode="lin" valueType="num">
                                      <p:cBhvr additive="base">
                                        <p:cTn id="31" dur="500" fill="hold"/>
                                        <p:tgtEl>
                                          <p:spTgt spid="19458"/>
                                        </p:tgtEl>
                                        <p:attrNameLst>
                                          <p:attrName>ppt_x</p:attrName>
                                        </p:attrNameLst>
                                      </p:cBhvr>
                                      <p:tavLst>
                                        <p:tav tm="0">
                                          <p:val>
                                            <p:strVal val="#ppt_x"/>
                                          </p:val>
                                        </p:tav>
                                        <p:tav tm="100000">
                                          <p:val>
                                            <p:strVal val="#ppt_x"/>
                                          </p:val>
                                        </p:tav>
                                      </p:tavLst>
                                    </p:anim>
                                    <p:anim calcmode="lin" valueType="num">
                                      <p:cBhvr additive="base">
                                        <p:cTn id="32" dur="500" fill="hold"/>
                                        <p:tgtEl>
                                          <p:spTgt spid="1945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8DB4C2-292C-4495-B7E7-D6BAF9D5EDAE}"/>
              </a:ext>
            </a:extLst>
          </p:cNvPr>
          <p:cNvSpPr>
            <a:spLocks noGrp="1"/>
          </p:cNvSpPr>
          <p:nvPr>
            <p:ph type="title"/>
          </p:nvPr>
        </p:nvSpPr>
        <p:spPr>
          <a:xfrm>
            <a:off x="126459" y="-108473"/>
            <a:ext cx="8229600" cy="766222"/>
          </a:xfrm>
        </p:spPr>
        <p:txBody>
          <a:bodyPr/>
          <a:lstStyle/>
          <a:p>
            <a:r>
              <a:rPr lang="en-US" b="0" dirty="0">
                <a:solidFill>
                  <a:srgbClr val="0070C0"/>
                </a:solidFill>
              </a:rPr>
              <a:t>AI in Cybersecurity</a:t>
            </a:r>
          </a:p>
        </p:txBody>
      </p:sp>
      <p:pic>
        <p:nvPicPr>
          <p:cNvPr id="5" name="Online Media 4" title="Overcome cybersecurity limitations with artificial intelligence">
            <a:hlinkClick r:id="" action="ppaction://media"/>
            <a:extLst>
              <a:ext uri="{FF2B5EF4-FFF2-40B4-BE49-F238E27FC236}">
                <a16:creationId xmlns:a16="http://schemas.microsoft.com/office/drawing/2014/main" id="{84C14745-499D-4B9C-98F8-3DBFD966C108}"/>
              </a:ext>
            </a:extLst>
          </p:cNvPr>
          <p:cNvPicPr>
            <a:picLocks noGrp="1" noRot="1" noChangeAspect="1"/>
          </p:cNvPicPr>
          <p:nvPr>
            <p:ph idx="1"/>
            <a:videoFile r:link="rId1"/>
          </p:nvPr>
        </p:nvPicPr>
        <p:blipFill>
          <a:blip r:embed="rId3"/>
          <a:stretch>
            <a:fillRect/>
          </a:stretch>
        </p:blipFill>
        <p:spPr>
          <a:xfrm>
            <a:off x="987357" y="987357"/>
            <a:ext cx="6658583" cy="4883285"/>
          </a:xfrm>
          <a:prstGeom prst="rect">
            <a:avLst/>
          </a:prstGeom>
        </p:spPr>
      </p:pic>
      <p:sp>
        <p:nvSpPr>
          <p:cNvPr id="4" name="Slide Number Placeholder 3">
            <a:extLst>
              <a:ext uri="{FF2B5EF4-FFF2-40B4-BE49-F238E27FC236}">
                <a16:creationId xmlns:a16="http://schemas.microsoft.com/office/drawing/2014/main" id="{C965681C-72A7-49FD-9976-D1B3690AA9F8}"/>
              </a:ext>
            </a:extLst>
          </p:cNvPr>
          <p:cNvSpPr>
            <a:spLocks noGrp="1"/>
          </p:cNvSpPr>
          <p:nvPr>
            <p:ph type="sldNum" sz="quarter" idx="4"/>
          </p:nvPr>
        </p:nvSpPr>
        <p:spPr/>
        <p:txBody>
          <a:bodyPr/>
          <a:lstStyle/>
          <a:p>
            <a:fld id="{38CFBFC5-68E7-4431-8625-A5845C183C00}" type="slidenum">
              <a:rPr lang="en-US" smtClean="0"/>
              <a:pPr/>
              <a:t>11</a:t>
            </a:fld>
            <a:endParaRPr lang="en-US" dirty="0"/>
          </a:p>
        </p:txBody>
      </p:sp>
    </p:spTree>
    <p:extLst>
      <p:ext uri="{BB962C8B-B14F-4D97-AF65-F5344CB8AC3E}">
        <p14:creationId xmlns:p14="http://schemas.microsoft.com/office/powerpoint/2010/main" val="378642091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BE8F31-A3A7-42DA-AF6E-052D498A5B69}"/>
              </a:ext>
            </a:extLst>
          </p:cNvPr>
          <p:cNvSpPr>
            <a:spLocks noGrp="1"/>
          </p:cNvSpPr>
          <p:nvPr>
            <p:ph type="title"/>
          </p:nvPr>
        </p:nvSpPr>
        <p:spPr>
          <a:xfrm>
            <a:off x="615696" y="60862"/>
            <a:ext cx="8229600" cy="690806"/>
          </a:xfrm>
        </p:spPr>
        <p:txBody>
          <a:bodyPr>
            <a:normAutofit fontScale="90000"/>
          </a:bodyPr>
          <a:lstStyle/>
          <a:p>
            <a:r>
              <a:rPr lang="en-US" b="0" dirty="0">
                <a:solidFill>
                  <a:srgbClr val="0070C0"/>
                </a:solidFill>
              </a:rPr>
              <a:t>How Broad Is AI?</a:t>
            </a:r>
          </a:p>
        </p:txBody>
      </p:sp>
      <p:sp>
        <p:nvSpPr>
          <p:cNvPr id="4" name="Slide Number Placeholder 3">
            <a:extLst>
              <a:ext uri="{FF2B5EF4-FFF2-40B4-BE49-F238E27FC236}">
                <a16:creationId xmlns:a16="http://schemas.microsoft.com/office/drawing/2014/main" id="{4BE8953D-DABD-40EE-9512-04D3FDA1EA56}"/>
              </a:ext>
            </a:extLst>
          </p:cNvPr>
          <p:cNvSpPr>
            <a:spLocks noGrp="1"/>
          </p:cNvSpPr>
          <p:nvPr>
            <p:ph type="sldNum" sz="quarter" idx="4"/>
          </p:nvPr>
        </p:nvSpPr>
        <p:spPr/>
        <p:txBody>
          <a:bodyPr/>
          <a:lstStyle/>
          <a:p>
            <a:fld id="{38CFBFC5-68E7-4431-8625-A5845C183C00}" type="slidenum">
              <a:rPr lang="en-US" smtClean="0"/>
              <a:pPr/>
              <a:t>12</a:t>
            </a:fld>
            <a:endParaRPr lang="en-US" dirty="0"/>
          </a:p>
        </p:txBody>
      </p:sp>
      <p:pic>
        <p:nvPicPr>
          <p:cNvPr id="3078" name="Picture 6" descr="Image result for AI classification">
            <a:extLst>
              <a:ext uri="{FF2B5EF4-FFF2-40B4-BE49-F238E27FC236}">
                <a16:creationId xmlns:a16="http://schemas.microsoft.com/office/drawing/2014/main" id="{2C71378E-413C-4CA7-8806-2FA1F5344774}"/>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256086" y="1208868"/>
            <a:ext cx="6631828" cy="48974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655541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080" y="26105"/>
            <a:ext cx="7471311" cy="582527"/>
          </a:xfrm>
        </p:spPr>
        <p:txBody>
          <a:bodyPr>
            <a:noAutofit/>
          </a:bodyPr>
          <a:lstStyle/>
          <a:p>
            <a:pPr algn="l"/>
            <a:r>
              <a:rPr lang="en-US" sz="3600" b="0" dirty="0">
                <a:solidFill>
                  <a:srgbClr val="0070C0"/>
                </a:solidFill>
              </a:rPr>
              <a:t>     What is Machine Learning (ML)?</a:t>
            </a:r>
          </a:p>
        </p:txBody>
      </p:sp>
      <p:sp>
        <p:nvSpPr>
          <p:cNvPr id="3" name="Content Placeholder 2"/>
          <p:cNvSpPr>
            <a:spLocks noGrp="1"/>
          </p:cNvSpPr>
          <p:nvPr>
            <p:ph idx="1"/>
          </p:nvPr>
        </p:nvSpPr>
        <p:spPr>
          <a:xfrm>
            <a:off x="237990" y="927756"/>
            <a:ext cx="5880708" cy="5210397"/>
          </a:xfrm>
        </p:spPr>
        <p:txBody>
          <a:bodyPr>
            <a:normAutofit fontScale="70000" lnSpcReduction="20000"/>
          </a:bodyPr>
          <a:lstStyle/>
          <a:p>
            <a:r>
              <a:rPr lang="en-US" b="0" dirty="0">
                <a:latin typeface="+mn-lt"/>
              </a:rPr>
              <a:t>Machine learning is the process of ‘learning’ from past data/experiences in order to predict future </a:t>
            </a:r>
          </a:p>
          <a:p>
            <a:endParaRPr lang="en-US" b="0" dirty="0">
              <a:latin typeface="+mn-lt"/>
            </a:endParaRPr>
          </a:p>
          <a:p>
            <a:r>
              <a:rPr lang="en-US" b="0" dirty="0">
                <a:latin typeface="+mn-lt"/>
              </a:rPr>
              <a:t>Complex computation process of automatic pattern recognition and intelligent decision making.</a:t>
            </a:r>
          </a:p>
          <a:p>
            <a:endParaRPr lang="en-US" b="0" dirty="0">
              <a:latin typeface="+mn-lt"/>
            </a:endParaRPr>
          </a:p>
          <a:p>
            <a:r>
              <a:rPr lang="en-US" b="0" dirty="0">
                <a:latin typeface="+mn-lt"/>
              </a:rPr>
              <a:t>Set of mathematical techniques, implemented on computer systems, that enables a process of information mining, pattern discovery, and drawing inferences from data</a:t>
            </a:r>
          </a:p>
          <a:p>
            <a:pPr marL="457200" lvl="1" indent="0">
              <a:buNone/>
            </a:pPr>
            <a:endParaRPr lang="en-US" dirty="0">
              <a:latin typeface="+mn-lt"/>
            </a:endParaRPr>
          </a:p>
          <a:p>
            <a:r>
              <a:rPr lang="en-US" b="0" dirty="0">
                <a:latin typeface="+mn-lt"/>
              </a:rPr>
              <a:t>Data feed into ML algorithms provides the necessary logic without the need to write code</a:t>
            </a:r>
            <a:endParaRPr lang="en-US" dirty="0"/>
          </a:p>
          <a:p>
            <a:pPr lvl="1"/>
            <a:endParaRPr lang="en-US" dirty="0"/>
          </a:p>
        </p:txBody>
      </p:sp>
      <p:sp>
        <p:nvSpPr>
          <p:cNvPr id="4" name="Slide Number Placeholder 3"/>
          <p:cNvSpPr>
            <a:spLocks noGrp="1"/>
          </p:cNvSpPr>
          <p:nvPr>
            <p:ph type="sldNum" sz="quarter" idx="4"/>
          </p:nvPr>
        </p:nvSpPr>
        <p:spPr/>
        <p:txBody>
          <a:bodyPr/>
          <a:lstStyle/>
          <a:p>
            <a:fld id="{38CFBFC5-68E7-4431-8625-A5845C183C00}" type="slidenum">
              <a:rPr lang="en-US" smtClean="0"/>
              <a:pPr/>
              <a:t>13</a:t>
            </a:fld>
            <a:endParaRPr lang="en-US" dirty="0"/>
          </a:p>
        </p:txBody>
      </p:sp>
      <p:pic>
        <p:nvPicPr>
          <p:cNvPr id="3074" name="Picture 2" descr="Image result for machine learning">
            <a:extLst>
              <a:ext uri="{FF2B5EF4-FFF2-40B4-BE49-F238E27FC236}">
                <a16:creationId xmlns:a16="http://schemas.microsoft.com/office/drawing/2014/main" id="{FDC845D8-D9C7-44E1-89B4-B545311308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8391" y="163182"/>
            <a:ext cx="1498529" cy="1118398"/>
          </a:xfrm>
          <a:prstGeom prst="rect">
            <a:avLst/>
          </a:prstGeom>
          <a:noFill/>
          <a:extLst>
            <a:ext uri="{909E8E84-426E-40dd-AFC4-6F175D3DCCD1}">
              <a14:hiddenFill xmlns="" xmlns:a14="http://schemas.microsoft.com/office/drawing/2010/main">
                <a:solidFill>
                  <a:srgbClr val="FFFFFF"/>
                </a:solidFill>
              </a14:hiddenFill>
            </a:ext>
          </a:extLst>
        </p:spPr>
      </p:pic>
      <p:pic>
        <p:nvPicPr>
          <p:cNvPr id="18434" name="Picture 2" descr="Image result for machine learning">
            <a:extLst>
              <a:ext uri="{FF2B5EF4-FFF2-40B4-BE49-F238E27FC236}">
                <a16:creationId xmlns:a16="http://schemas.microsoft.com/office/drawing/2014/main" id="{3CD91C72-A02E-46D2-B058-C88F6AC2C4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46714" y="2158386"/>
            <a:ext cx="2359295" cy="28805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334191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5374" y="142986"/>
            <a:ext cx="8891543" cy="558184"/>
          </a:xfrm>
        </p:spPr>
        <p:txBody>
          <a:bodyPr>
            <a:noAutofit/>
          </a:bodyPr>
          <a:lstStyle/>
          <a:p>
            <a:pPr algn="ctr"/>
            <a:r>
              <a:rPr lang="en-US" b="0" dirty="0">
                <a:solidFill>
                  <a:srgbClr val="0070C0"/>
                </a:solidFill>
                <a:effectLst>
                  <a:outerShdw blurRad="38100" dist="38100" dir="2700000" algn="tl">
                    <a:srgbClr val="000000">
                      <a:alpha val="43137"/>
                    </a:srgbClr>
                  </a:outerShdw>
                </a:effectLst>
                <a:latin typeface="+mj-lt"/>
                <a:cs typeface="Times New Roman" panose="02020603050405020304" pitchFamily="18" charset="0"/>
              </a:rPr>
              <a:t>Machine Learning Techniques</a:t>
            </a:r>
          </a:p>
        </p:txBody>
      </p:sp>
      <p:cxnSp>
        <p:nvCxnSpPr>
          <p:cNvPr id="27" name="Straight Connector 26"/>
          <p:cNvCxnSpPr/>
          <p:nvPr/>
        </p:nvCxnSpPr>
        <p:spPr>
          <a:xfrm flipV="1">
            <a:off x="1524000" y="2516867"/>
            <a:ext cx="0" cy="2275792"/>
          </a:xfrm>
          <a:prstGeom prst="line">
            <a:avLst/>
          </a:prstGeom>
        </p:spPr>
        <p:style>
          <a:lnRef idx="2">
            <a:schemeClr val="accent1"/>
          </a:lnRef>
          <a:fillRef idx="0">
            <a:schemeClr val="accent1"/>
          </a:fillRef>
          <a:effectRef idx="1">
            <a:schemeClr val="accent1"/>
          </a:effectRef>
          <a:fontRef idx="minor">
            <a:schemeClr val="tx1"/>
          </a:fontRef>
        </p:style>
      </p:cxnSp>
      <p:sp>
        <p:nvSpPr>
          <p:cNvPr id="5" name="Rounded Rectangle 4"/>
          <p:cNvSpPr/>
          <p:nvPr/>
        </p:nvSpPr>
        <p:spPr>
          <a:xfrm>
            <a:off x="304800" y="3124200"/>
            <a:ext cx="2362200" cy="990600"/>
          </a:xfrm>
          <a:prstGeom prst="roundRect">
            <a:avLst/>
          </a:prstGeom>
          <a:solidFill>
            <a:schemeClr val="tx2">
              <a:lumMod val="40000"/>
              <a:lumOff val="60000"/>
            </a:schemeClr>
          </a:solidFill>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sp>
        <p:nvSpPr>
          <p:cNvPr id="15" name="TextBox 14"/>
          <p:cNvSpPr txBox="1"/>
          <p:nvPr/>
        </p:nvSpPr>
        <p:spPr>
          <a:xfrm>
            <a:off x="457200" y="3157903"/>
            <a:ext cx="2057400" cy="954107"/>
          </a:xfrm>
          <a:prstGeom prst="rect">
            <a:avLst/>
          </a:prstGeom>
          <a:noFill/>
        </p:spPr>
        <p:txBody>
          <a:bodyPr wrap="square" rtlCol="0">
            <a:spAutoFit/>
          </a:bodyPr>
          <a:lstStyle/>
          <a:p>
            <a:pPr algn="ctr"/>
            <a:r>
              <a:rPr lang="en-US" sz="2800" b="1" dirty="0">
                <a:solidFill>
                  <a:srgbClr val="7030A0"/>
                </a:solidFill>
                <a:cs typeface="Times New Roman" panose="02020603050405020304" pitchFamily="18" charset="0"/>
              </a:rPr>
              <a:t>Machine Learning</a:t>
            </a:r>
            <a:endParaRPr lang="en-US" sz="2800" b="1" dirty="0">
              <a:solidFill>
                <a:srgbClr val="7030A0"/>
              </a:solidFill>
            </a:endParaRPr>
          </a:p>
        </p:txBody>
      </p:sp>
      <p:cxnSp>
        <p:nvCxnSpPr>
          <p:cNvPr id="29" name="Straight Connector 28"/>
          <p:cNvCxnSpPr/>
          <p:nvPr/>
        </p:nvCxnSpPr>
        <p:spPr>
          <a:xfrm>
            <a:off x="1524000" y="2516866"/>
            <a:ext cx="8382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flipV="1">
            <a:off x="5661103" y="1715853"/>
            <a:ext cx="0" cy="1505921"/>
          </a:xfrm>
          <a:prstGeom prst="line">
            <a:avLst/>
          </a:prstGeom>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p:nvCxnSpPr>
        <p:spPr>
          <a:xfrm>
            <a:off x="5638800" y="1715853"/>
            <a:ext cx="548269"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p:nvCxnSpPr>
        <p:spPr>
          <a:xfrm>
            <a:off x="5105400" y="2512489"/>
            <a:ext cx="1081669"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p:nvCxnSpPr>
        <p:spPr>
          <a:xfrm>
            <a:off x="5661103" y="3215607"/>
            <a:ext cx="525966" cy="0"/>
          </a:xfrm>
          <a:prstGeom prst="line">
            <a:avLst/>
          </a:prstGeom>
        </p:spPr>
        <p:style>
          <a:lnRef idx="2">
            <a:schemeClr val="accent1"/>
          </a:lnRef>
          <a:fillRef idx="0">
            <a:schemeClr val="accent1"/>
          </a:fillRef>
          <a:effectRef idx="1">
            <a:schemeClr val="accent1"/>
          </a:effectRef>
          <a:fontRef idx="minor">
            <a:schemeClr val="tx1"/>
          </a:fontRef>
        </p:style>
      </p:cxnSp>
      <p:sp>
        <p:nvSpPr>
          <p:cNvPr id="8" name="Rounded Rectangle 7"/>
          <p:cNvSpPr/>
          <p:nvPr/>
        </p:nvSpPr>
        <p:spPr>
          <a:xfrm>
            <a:off x="6172200" y="1447800"/>
            <a:ext cx="2362200" cy="533400"/>
          </a:xfrm>
          <a:prstGeom prst="roundRect">
            <a:avLst/>
          </a:prstGeom>
          <a:solidFill>
            <a:schemeClr val="accent6">
              <a:lumMod val="60000"/>
              <a:lumOff val="40000"/>
            </a:schemeClr>
          </a:solidFill>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9" name="Rounded Rectangle 8"/>
          <p:cNvSpPr/>
          <p:nvPr/>
        </p:nvSpPr>
        <p:spPr>
          <a:xfrm>
            <a:off x="6172200" y="2194932"/>
            <a:ext cx="2362200" cy="533400"/>
          </a:xfrm>
          <a:prstGeom prst="roundRect">
            <a:avLst/>
          </a:prstGeom>
          <a:solidFill>
            <a:schemeClr val="accent6">
              <a:lumMod val="60000"/>
              <a:lumOff val="40000"/>
            </a:schemeClr>
          </a:solidFill>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11" name="Rounded Rectangle 10"/>
          <p:cNvSpPr/>
          <p:nvPr/>
        </p:nvSpPr>
        <p:spPr>
          <a:xfrm>
            <a:off x="6172200" y="2955073"/>
            <a:ext cx="2362200" cy="533400"/>
          </a:xfrm>
          <a:prstGeom prst="roundRect">
            <a:avLst/>
          </a:prstGeom>
          <a:solidFill>
            <a:schemeClr val="accent6">
              <a:lumMod val="60000"/>
              <a:lumOff val="40000"/>
            </a:schemeClr>
          </a:solidFill>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19" name="TextBox 18"/>
          <p:cNvSpPr txBox="1"/>
          <p:nvPr/>
        </p:nvSpPr>
        <p:spPr>
          <a:xfrm>
            <a:off x="6172200" y="1583473"/>
            <a:ext cx="2362200" cy="342786"/>
          </a:xfrm>
          <a:prstGeom prst="rect">
            <a:avLst/>
          </a:prstGeom>
          <a:noFill/>
        </p:spPr>
        <p:txBody>
          <a:bodyPr wrap="square" rtlCol="0">
            <a:spAutoFit/>
          </a:bodyPr>
          <a:lstStyle/>
          <a:p>
            <a:pPr algn="ctr">
              <a:lnSpc>
                <a:spcPts val="1900"/>
              </a:lnSpc>
            </a:pPr>
            <a:r>
              <a:rPr lang="en-US" sz="2000" dirty="0">
                <a:solidFill>
                  <a:schemeClr val="accent6">
                    <a:lumMod val="50000"/>
                  </a:schemeClr>
                </a:solidFill>
                <a:cs typeface="Times New Roman" panose="02020603050405020304" pitchFamily="18" charset="0"/>
              </a:rPr>
              <a:t>Regression</a:t>
            </a:r>
            <a:endParaRPr lang="en-US" sz="2000" dirty="0">
              <a:solidFill>
                <a:schemeClr val="accent6">
                  <a:lumMod val="50000"/>
                </a:schemeClr>
              </a:solidFill>
            </a:endParaRPr>
          </a:p>
        </p:txBody>
      </p:sp>
      <p:sp>
        <p:nvSpPr>
          <p:cNvPr id="20" name="TextBox 19"/>
          <p:cNvSpPr txBox="1"/>
          <p:nvPr/>
        </p:nvSpPr>
        <p:spPr>
          <a:xfrm>
            <a:off x="6172200" y="2345473"/>
            <a:ext cx="2362200" cy="342786"/>
          </a:xfrm>
          <a:prstGeom prst="rect">
            <a:avLst/>
          </a:prstGeom>
          <a:noFill/>
        </p:spPr>
        <p:txBody>
          <a:bodyPr wrap="square" rtlCol="0">
            <a:spAutoFit/>
          </a:bodyPr>
          <a:lstStyle/>
          <a:p>
            <a:pPr algn="ctr">
              <a:lnSpc>
                <a:spcPts val="1900"/>
              </a:lnSpc>
            </a:pPr>
            <a:r>
              <a:rPr lang="en-US" sz="2000" dirty="0">
                <a:solidFill>
                  <a:schemeClr val="accent6">
                    <a:lumMod val="50000"/>
                  </a:schemeClr>
                </a:solidFill>
                <a:cs typeface="Times New Roman" panose="02020603050405020304" pitchFamily="18" charset="0"/>
              </a:rPr>
              <a:t>Classification</a:t>
            </a:r>
            <a:endParaRPr lang="en-US" sz="2000" dirty="0">
              <a:solidFill>
                <a:schemeClr val="accent6">
                  <a:lumMod val="50000"/>
                </a:schemeClr>
              </a:solidFill>
            </a:endParaRPr>
          </a:p>
        </p:txBody>
      </p:sp>
      <p:sp>
        <p:nvSpPr>
          <p:cNvPr id="22" name="TextBox 21"/>
          <p:cNvSpPr txBox="1"/>
          <p:nvPr/>
        </p:nvSpPr>
        <p:spPr>
          <a:xfrm>
            <a:off x="6172200" y="3081454"/>
            <a:ext cx="2362200" cy="342786"/>
          </a:xfrm>
          <a:prstGeom prst="rect">
            <a:avLst/>
          </a:prstGeom>
          <a:noFill/>
        </p:spPr>
        <p:txBody>
          <a:bodyPr wrap="square" rtlCol="0">
            <a:spAutoFit/>
          </a:bodyPr>
          <a:lstStyle/>
          <a:p>
            <a:pPr algn="ctr">
              <a:lnSpc>
                <a:spcPts val="1900"/>
              </a:lnSpc>
            </a:pPr>
            <a:r>
              <a:rPr lang="en-US" sz="2000" dirty="0">
                <a:solidFill>
                  <a:schemeClr val="accent6">
                    <a:lumMod val="50000"/>
                  </a:schemeClr>
                </a:solidFill>
                <a:cs typeface="Times New Roman" panose="02020603050405020304" pitchFamily="18" charset="0"/>
              </a:rPr>
              <a:t>Time Series</a:t>
            </a:r>
            <a:endParaRPr lang="en-US" sz="2000" dirty="0">
              <a:solidFill>
                <a:schemeClr val="accent6">
                  <a:lumMod val="50000"/>
                </a:schemeClr>
              </a:solidFill>
            </a:endParaRPr>
          </a:p>
        </p:txBody>
      </p:sp>
      <p:cxnSp>
        <p:nvCxnSpPr>
          <p:cNvPr id="43" name="Straight Connector 42"/>
          <p:cNvCxnSpPr/>
          <p:nvPr/>
        </p:nvCxnSpPr>
        <p:spPr>
          <a:xfrm flipV="1">
            <a:off x="5661103" y="3980479"/>
            <a:ext cx="0" cy="1505921"/>
          </a:xfrm>
          <a:prstGeom prst="line">
            <a:avLst/>
          </a:prstGeom>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5638800" y="3980479"/>
            <a:ext cx="548269"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45" name="Straight Connector 44"/>
          <p:cNvCxnSpPr/>
          <p:nvPr/>
        </p:nvCxnSpPr>
        <p:spPr>
          <a:xfrm>
            <a:off x="1524000" y="4777115"/>
            <a:ext cx="4663069"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p:nvCxnSpPr>
        <p:spPr>
          <a:xfrm>
            <a:off x="5661103" y="5480233"/>
            <a:ext cx="525966" cy="0"/>
          </a:xfrm>
          <a:prstGeom prst="line">
            <a:avLst/>
          </a:prstGeom>
        </p:spPr>
        <p:style>
          <a:lnRef idx="2">
            <a:schemeClr val="accent1"/>
          </a:lnRef>
          <a:fillRef idx="0">
            <a:schemeClr val="accent1"/>
          </a:fillRef>
          <a:effectRef idx="1">
            <a:schemeClr val="accent1"/>
          </a:effectRef>
          <a:fontRef idx="minor">
            <a:schemeClr val="tx1"/>
          </a:fontRef>
        </p:style>
      </p:cxnSp>
      <p:sp>
        <p:nvSpPr>
          <p:cNvPr id="6" name="Rounded Rectangle 5"/>
          <p:cNvSpPr/>
          <p:nvPr/>
        </p:nvSpPr>
        <p:spPr>
          <a:xfrm>
            <a:off x="2362200" y="2060114"/>
            <a:ext cx="2819400" cy="814113"/>
          </a:xfrm>
          <a:prstGeom prst="roundRect">
            <a:avLst/>
          </a:prstGeom>
          <a:solidFill>
            <a:srgbClr val="FFC000"/>
          </a:solidFill>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sp>
        <p:nvSpPr>
          <p:cNvPr id="16" name="TextBox 15"/>
          <p:cNvSpPr txBox="1"/>
          <p:nvPr/>
        </p:nvSpPr>
        <p:spPr>
          <a:xfrm>
            <a:off x="2362200" y="2180844"/>
            <a:ext cx="2819400" cy="608885"/>
          </a:xfrm>
          <a:prstGeom prst="rect">
            <a:avLst/>
          </a:prstGeom>
          <a:noFill/>
        </p:spPr>
        <p:txBody>
          <a:bodyPr wrap="square" rtlCol="0">
            <a:spAutoFit/>
          </a:bodyPr>
          <a:lstStyle/>
          <a:p>
            <a:pPr algn="ctr">
              <a:lnSpc>
                <a:spcPts val="2000"/>
              </a:lnSpc>
            </a:pPr>
            <a:r>
              <a:rPr lang="en-US" sz="2000" b="1" dirty="0">
                <a:solidFill>
                  <a:schemeClr val="accent6">
                    <a:lumMod val="50000"/>
                  </a:schemeClr>
                </a:solidFill>
                <a:cs typeface="Times New Roman" panose="02020603050405020304" pitchFamily="18" charset="0"/>
              </a:rPr>
              <a:t>Predictive</a:t>
            </a:r>
            <a:br>
              <a:rPr lang="en-US" sz="2000" b="1" dirty="0">
                <a:solidFill>
                  <a:schemeClr val="accent6">
                    <a:lumMod val="50000"/>
                  </a:schemeClr>
                </a:solidFill>
                <a:cs typeface="Times New Roman" panose="02020603050405020304" pitchFamily="18" charset="0"/>
              </a:rPr>
            </a:br>
            <a:r>
              <a:rPr lang="en-US" sz="2000" dirty="0">
                <a:solidFill>
                  <a:schemeClr val="accent6">
                    <a:lumMod val="50000"/>
                  </a:schemeClr>
                </a:solidFill>
                <a:cs typeface="Times New Roman" panose="02020603050405020304" pitchFamily="18" charset="0"/>
              </a:rPr>
              <a:t>(Supervised Learning)</a:t>
            </a:r>
            <a:endParaRPr lang="en-US" sz="2000" dirty="0">
              <a:solidFill>
                <a:schemeClr val="accent6">
                  <a:lumMod val="50000"/>
                </a:schemeClr>
              </a:solidFill>
            </a:endParaRPr>
          </a:p>
        </p:txBody>
      </p:sp>
      <p:sp>
        <p:nvSpPr>
          <p:cNvPr id="12" name="Rounded Rectangle 11"/>
          <p:cNvSpPr/>
          <p:nvPr/>
        </p:nvSpPr>
        <p:spPr>
          <a:xfrm>
            <a:off x="6172200" y="3717073"/>
            <a:ext cx="2362200" cy="533400"/>
          </a:xfrm>
          <a:prstGeom prst="roundRect">
            <a:avLst/>
          </a:prstGeom>
          <a:solidFill>
            <a:schemeClr val="accent3">
              <a:lumMod val="60000"/>
              <a:lumOff val="40000"/>
            </a:schemeClr>
          </a:solidFill>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13" name="Rounded Rectangle 12"/>
          <p:cNvSpPr/>
          <p:nvPr/>
        </p:nvSpPr>
        <p:spPr>
          <a:xfrm>
            <a:off x="6172200" y="4475356"/>
            <a:ext cx="2362200" cy="533400"/>
          </a:xfrm>
          <a:prstGeom prst="roundRect">
            <a:avLst/>
          </a:prstGeom>
          <a:solidFill>
            <a:schemeClr val="accent3">
              <a:lumMod val="60000"/>
              <a:lumOff val="40000"/>
            </a:schemeClr>
          </a:solidFill>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14" name="Rounded Rectangle 13"/>
          <p:cNvSpPr/>
          <p:nvPr/>
        </p:nvSpPr>
        <p:spPr>
          <a:xfrm>
            <a:off x="6172200" y="5241073"/>
            <a:ext cx="2362200" cy="533400"/>
          </a:xfrm>
          <a:prstGeom prst="roundRect">
            <a:avLst/>
          </a:prstGeom>
          <a:solidFill>
            <a:schemeClr val="accent3">
              <a:lumMod val="60000"/>
              <a:lumOff val="40000"/>
            </a:schemeClr>
          </a:solidFill>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23" name="TextBox 22"/>
          <p:cNvSpPr txBox="1"/>
          <p:nvPr/>
        </p:nvSpPr>
        <p:spPr>
          <a:xfrm>
            <a:off x="6140607" y="4590921"/>
            <a:ext cx="2362200" cy="342786"/>
          </a:xfrm>
          <a:prstGeom prst="rect">
            <a:avLst/>
          </a:prstGeom>
          <a:noFill/>
        </p:spPr>
        <p:txBody>
          <a:bodyPr wrap="square" rtlCol="0">
            <a:spAutoFit/>
          </a:bodyPr>
          <a:lstStyle/>
          <a:p>
            <a:pPr algn="ctr">
              <a:lnSpc>
                <a:spcPts val="1900"/>
              </a:lnSpc>
            </a:pPr>
            <a:r>
              <a:rPr lang="en-US" sz="2000" dirty="0">
                <a:solidFill>
                  <a:schemeClr val="accent3">
                    <a:lumMod val="50000"/>
                  </a:schemeClr>
                </a:solidFill>
                <a:cs typeface="Times New Roman" panose="02020603050405020304" pitchFamily="18" charset="0"/>
              </a:rPr>
              <a:t>Clustering</a:t>
            </a:r>
            <a:endParaRPr lang="en-US" sz="2000" dirty="0">
              <a:solidFill>
                <a:schemeClr val="accent3">
                  <a:lumMod val="50000"/>
                </a:schemeClr>
              </a:solidFill>
            </a:endParaRPr>
          </a:p>
        </p:txBody>
      </p:sp>
      <p:sp>
        <p:nvSpPr>
          <p:cNvPr id="24" name="TextBox 23"/>
          <p:cNvSpPr txBox="1"/>
          <p:nvPr/>
        </p:nvSpPr>
        <p:spPr>
          <a:xfrm>
            <a:off x="6187069" y="3847504"/>
            <a:ext cx="2362200" cy="342786"/>
          </a:xfrm>
          <a:prstGeom prst="rect">
            <a:avLst/>
          </a:prstGeom>
          <a:noFill/>
        </p:spPr>
        <p:txBody>
          <a:bodyPr wrap="square" rtlCol="0">
            <a:spAutoFit/>
          </a:bodyPr>
          <a:lstStyle/>
          <a:p>
            <a:pPr algn="ctr">
              <a:lnSpc>
                <a:spcPts val="1900"/>
              </a:lnSpc>
            </a:pPr>
            <a:r>
              <a:rPr lang="en-US" sz="2000" dirty="0">
                <a:solidFill>
                  <a:schemeClr val="accent3">
                    <a:lumMod val="50000"/>
                  </a:schemeClr>
                </a:solidFill>
                <a:cs typeface="Times New Roman" panose="02020603050405020304" pitchFamily="18" charset="0"/>
              </a:rPr>
              <a:t>Association Rule</a:t>
            </a:r>
            <a:endParaRPr lang="en-US" sz="2000" dirty="0">
              <a:solidFill>
                <a:schemeClr val="accent3">
                  <a:lumMod val="50000"/>
                </a:schemeClr>
              </a:solidFill>
            </a:endParaRPr>
          </a:p>
        </p:txBody>
      </p:sp>
      <p:sp>
        <p:nvSpPr>
          <p:cNvPr id="25" name="TextBox 24"/>
          <p:cNvSpPr txBox="1"/>
          <p:nvPr/>
        </p:nvSpPr>
        <p:spPr>
          <a:xfrm>
            <a:off x="6140607" y="5248150"/>
            <a:ext cx="2362200" cy="586443"/>
          </a:xfrm>
          <a:prstGeom prst="rect">
            <a:avLst/>
          </a:prstGeom>
          <a:noFill/>
        </p:spPr>
        <p:txBody>
          <a:bodyPr wrap="square" rtlCol="0">
            <a:spAutoFit/>
          </a:bodyPr>
          <a:lstStyle/>
          <a:p>
            <a:pPr algn="ctr">
              <a:lnSpc>
                <a:spcPts val="1900"/>
              </a:lnSpc>
            </a:pPr>
            <a:r>
              <a:rPr lang="en-US" sz="2000" dirty="0">
                <a:solidFill>
                  <a:schemeClr val="accent3">
                    <a:lumMod val="50000"/>
                  </a:schemeClr>
                </a:solidFill>
                <a:cs typeface="Times New Roman" panose="02020603050405020304" pitchFamily="18" charset="0"/>
              </a:rPr>
              <a:t>Dimensionality Reduction</a:t>
            </a:r>
            <a:endParaRPr lang="en-US" sz="2000" dirty="0">
              <a:solidFill>
                <a:schemeClr val="accent3">
                  <a:lumMod val="50000"/>
                </a:schemeClr>
              </a:solidFill>
            </a:endParaRPr>
          </a:p>
        </p:txBody>
      </p:sp>
      <p:sp>
        <p:nvSpPr>
          <p:cNvPr id="17" name="Rounded Rectangle 16"/>
          <p:cNvSpPr/>
          <p:nvPr/>
        </p:nvSpPr>
        <p:spPr>
          <a:xfrm>
            <a:off x="2362200" y="4367487"/>
            <a:ext cx="2819400" cy="814113"/>
          </a:xfrm>
          <a:prstGeom prst="roundRect">
            <a:avLst/>
          </a:prstGeom>
          <a:solidFill>
            <a:schemeClr val="accent3"/>
          </a:solidFill>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sp>
        <p:nvSpPr>
          <p:cNvPr id="18" name="TextBox 17"/>
          <p:cNvSpPr txBox="1"/>
          <p:nvPr/>
        </p:nvSpPr>
        <p:spPr>
          <a:xfrm>
            <a:off x="2362200" y="4488217"/>
            <a:ext cx="2819400" cy="608885"/>
          </a:xfrm>
          <a:prstGeom prst="rect">
            <a:avLst/>
          </a:prstGeom>
          <a:noFill/>
        </p:spPr>
        <p:txBody>
          <a:bodyPr wrap="square" rtlCol="0">
            <a:spAutoFit/>
          </a:bodyPr>
          <a:lstStyle/>
          <a:p>
            <a:pPr algn="ctr">
              <a:lnSpc>
                <a:spcPts val="2000"/>
              </a:lnSpc>
            </a:pPr>
            <a:r>
              <a:rPr lang="en-US" sz="2000" b="1" dirty="0">
                <a:solidFill>
                  <a:schemeClr val="tx2"/>
                </a:solidFill>
                <a:cs typeface="Times New Roman" panose="02020603050405020304" pitchFamily="18" charset="0"/>
              </a:rPr>
              <a:t>Descriptive</a:t>
            </a:r>
            <a:br>
              <a:rPr lang="en-US" sz="2000" b="1" dirty="0">
                <a:solidFill>
                  <a:schemeClr val="tx2"/>
                </a:solidFill>
                <a:cs typeface="Times New Roman" panose="02020603050405020304" pitchFamily="18" charset="0"/>
              </a:rPr>
            </a:br>
            <a:r>
              <a:rPr lang="en-US" sz="2000" dirty="0">
                <a:solidFill>
                  <a:schemeClr val="tx2"/>
                </a:solidFill>
                <a:cs typeface="Times New Roman" panose="02020603050405020304" pitchFamily="18" charset="0"/>
              </a:rPr>
              <a:t>(Unsupervised Learning)</a:t>
            </a:r>
            <a:endParaRPr lang="en-US" sz="2000" dirty="0">
              <a:solidFill>
                <a:schemeClr val="tx2"/>
              </a:solidFill>
            </a:endParaRPr>
          </a:p>
        </p:txBody>
      </p:sp>
      <p:sp>
        <p:nvSpPr>
          <p:cNvPr id="3" name="Slide Number Placeholder 2"/>
          <p:cNvSpPr>
            <a:spLocks noGrp="1"/>
          </p:cNvSpPr>
          <p:nvPr>
            <p:ph type="sldNum" sz="quarter" idx="4"/>
          </p:nvPr>
        </p:nvSpPr>
        <p:spPr/>
        <p:txBody>
          <a:bodyPr/>
          <a:lstStyle/>
          <a:p>
            <a:fld id="{38CFBFC5-68E7-4431-8625-A5845C183C00}" type="slidenum">
              <a:rPr lang="en-US" smtClean="0"/>
              <a:pPr/>
              <a:t>14</a:t>
            </a:fld>
            <a:endParaRPr lang="en-US" dirty="0"/>
          </a:p>
        </p:txBody>
      </p:sp>
      <p:sp>
        <p:nvSpPr>
          <p:cNvPr id="4" name="TextBox 3"/>
          <p:cNvSpPr txBox="1"/>
          <p:nvPr/>
        </p:nvSpPr>
        <p:spPr>
          <a:xfrm>
            <a:off x="304800" y="5809193"/>
            <a:ext cx="8229601" cy="646331"/>
          </a:xfrm>
          <a:prstGeom prst="rect">
            <a:avLst/>
          </a:prstGeom>
          <a:noFill/>
        </p:spPr>
        <p:txBody>
          <a:bodyPr wrap="square" rtlCol="0">
            <a:spAutoFit/>
          </a:bodyPr>
          <a:lstStyle/>
          <a:p>
            <a:r>
              <a:rPr lang="en-US" dirty="0" smtClean="0"/>
              <a:t>Additionally: semi-supervised learning methods are possible, such as Reinforcement </a:t>
            </a:r>
            <a:r>
              <a:rPr lang="en-US" dirty="0"/>
              <a:t>L</a:t>
            </a:r>
            <a:r>
              <a:rPr lang="en-US" dirty="0" smtClean="0"/>
              <a:t>earning, Generative Adversarial Networks (GANs), etc.</a:t>
            </a:r>
            <a:endParaRPr lang="en-US" dirty="0"/>
          </a:p>
        </p:txBody>
      </p:sp>
    </p:spTree>
    <p:extLst>
      <p:ext uri="{BB962C8B-B14F-4D97-AF65-F5344CB8AC3E}">
        <p14:creationId xmlns:p14="http://schemas.microsoft.com/office/powerpoint/2010/main" val="314354713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EC542233-A738-4230-A474-E936531896DA}"/>
              </a:ext>
            </a:extLst>
          </p:cNvPr>
          <p:cNvSpPr>
            <a:spLocks noGrp="1"/>
          </p:cNvSpPr>
          <p:nvPr>
            <p:ph type="title"/>
          </p:nvPr>
        </p:nvSpPr>
        <p:spPr>
          <a:xfrm>
            <a:off x="325876" y="89813"/>
            <a:ext cx="8492247" cy="1143000"/>
          </a:xfrm>
        </p:spPr>
        <p:txBody>
          <a:bodyPr>
            <a:normAutofit fontScale="90000"/>
          </a:bodyPr>
          <a:lstStyle/>
          <a:p>
            <a:r>
              <a:rPr lang="en-US" b="0" dirty="0">
                <a:solidFill>
                  <a:srgbClr val="0070C0"/>
                </a:solidFill>
              </a:rPr>
              <a:t>Machine Learning can be applied for diverse tasks in Cybersecurity</a:t>
            </a:r>
          </a:p>
        </p:txBody>
      </p:sp>
      <p:sp>
        <p:nvSpPr>
          <p:cNvPr id="4" name="Slide Number Placeholder 3"/>
          <p:cNvSpPr>
            <a:spLocks noGrp="1"/>
          </p:cNvSpPr>
          <p:nvPr>
            <p:ph type="sldNum" sz="quarter" idx="4"/>
          </p:nvPr>
        </p:nvSpPr>
        <p:spPr/>
        <p:txBody>
          <a:bodyPr/>
          <a:lstStyle/>
          <a:p>
            <a:fld id="{38CFBFC5-68E7-4431-8625-A5845C183C00}" type="slidenum">
              <a:rPr lang="en-US" smtClean="0"/>
              <a:pPr/>
              <a:t>15</a:t>
            </a:fld>
            <a:endParaRPr lang="en-US" dirty="0"/>
          </a:p>
        </p:txBody>
      </p:sp>
      <p:pic>
        <p:nvPicPr>
          <p:cNvPr id="18" name="Content Placeholder 5">
            <a:extLst>
              <a:ext uri="{FF2B5EF4-FFF2-40B4-BE49-F238E27FC236}">
                <a16:creationId xmlns:a16="http://schemas.microsoft.com/office/drawing/2014/main" id="{6ECEABEB-AFDE-49F8-B932-785845E48E31}"/>
              </a:ext>
            </a:extLst>
          </p:cNvPr>
          <p:cNvPicPr>
            <a:picLocks noGrp="1" noChangeAspect="1"/>
          </p:cNvPicPr>
          <p:nvPr>
            <p:ph idx="1"/>
          </p:nvPr>
        </p:nvPicPr>
        <p:blipFill>
          <a:blip r:embed="rId2"/>
          <a:stretch>
            <a:fillRect/>
          </a:stretch>
        </p:blipFill>
        <p:spPr>
          <a:xfrm>
            <a:off x="1400782" y="1646383"/>
            <a:ext cx="6544283" cy="4219396"/>
          </a:xfrm>
          <a:prstGeom prst="rect">
            <a:avLst/>
          </a:prstGeom>
        </p:spPr>
      </p:pic>
    </p:spTree>
    <p:extLst>
      <p:ext uri="{BB962C8B-B14F-4D97-AF65-F5344CB8AC3E}">
        <p14:creationId xmlns:p14="http://schemas.microsoft.com/office/powerpoint/2010/main" val="136882814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BE8F31-A3A7-42DA-AF6E-052D498A5B69}"/>
              </a:ext>
            </a:extLst>
          </p:cNvPr>
          <p:cNvSpPr>
            <a:spLocks noGrp="1"/>
          </p:cNvSpPr>
          <p:nvPr>
            <p:ph type="title"/>
          </p:nvPr>
        </p:nvSpPr>
        <p:spPr>
          <a:xfrm>
            <a:off x="0" y="-48126"/>
            <a:ext cx="8781755" cy="685800"/>
          </a:xfrm>
        </p:spPr>
        <p:txBody>
          <a:bodyPr>
            <a:noAutofit/>
          </a:bodyPr>
          <a:lstStyle/>
          <a:p>
            <a:r>
              <a:rPr lang="en-US" sz="3200" b="0" dirty="0">
                <a:solidFill>
                  <a:srgbClr val="0070C0"/>
                </a:solidFill>
                <a:effectLst/>
                <a:latin typeface="Helvetica" panose="020B0604020202020204" pitchFamily="34" charset="0"/>
                <a:cs typeface="Helvetica" panose="020B0604020202020204" pitchFamily="34" charset="0"/>
              </a:rPr>
              <a:t>Relation between AI, ML, Data </a:t>
            </a:r>
            <a:r>
              <a:rPr lang="en-US" sz="3200" b="0" dirty="0">
                <a:solidFill>
                  <a:srgbClr val="0070C0"/>
                </a:solidFill>
                <a:latin typeface="Helvetica" panose="020B0604020202020204" pitchFamily="34" charset="0"/>
                <a:cs typeface="Helvetica" panose="020B0604020202020204" pitchFamily="34" charset="0"/>
              </a:rPr>
              <a:t>Science</a:t>
            </a:r>
            <a:r>
              <a:rPr lang="en-US" sz="3200" b="0" dirty="0">
                <a:solidFill>
                  <a:srgbClr val="0070C0"/>
                </a:solidFill>
                <a:effectLst/>
                <a:latin typeface="Helvetica" panose="020B0604020202020204" pitchFamily="34" charset="0"/>
                <a:cs typeface="Helvetica" panose="020B0604020202020204" pitchFamily="34" charset="0"/>
              </a:rPr>
              <a:t>?</a:t>
            </a:r>
          </a:p>
        </p:txBody>
      </p:sp>
      <p:pic>
        <p:nvPicPr>
          <p:cNvPr id="5" name="Content Placeholder 4">
            <a:extLst>
              <a:ext uri="{FF2B5EF4-FFF2-40B4-BE49-F238E27FC236}">
                <a16:creationId xmlns:a16="http://schemas.microsoft.com/office/drawing/2014/main" id="{CADCA618-63C8-4656-BB8E-BABE2C9EACB3}"/>
              </a:ext>
            </a:extLst>
          </p:cNvPr>
          <p:cNvPicPr>
            <a:picLocks noGrp="1" noChangeAspect="1"/>
          </p:cNvPicPr>
          <p:nvPr>
            <p:ph idx="1"/>
          </p:nvPr>
        </p:nvPicPr>
        <p:blipFill>
          <a:blip r:embed="rId3"/>
          <a:stretch>
            <a:fillRect/>
          </a:stretch>
        </p:blipFill>
        <p:spPr>
          <a:xfrm>
            <a:off x="1097823" y="806911"/>
            <a:ext cx="5676199" cy="4216750"/>
          </a:xfrm>
          <a:prstGeom prst="rect">
            <a:avLst/>
          </a:prstGeom>
        </p:spPr>
      </p:pic>
      <p:sp>
        <p:nvSpPr>
          <p:cNvPr id="3" name="Rectangle 2">
            <a:extLst>
              <a:ext uri="{FF2B5EF4-FFF2-40B4-BE49-F238E27FC236}">
                <a16:creationId xmlns:a16="http://schemas.microsoft.com/office/drawing/2014/main" id="{969FB2AE-9ABD-447C-BB41-DE4327F83221}"/>
              </a:ext>
            </a:extLst>
          </p:cNvPr>
          <p:cNvSpPr/>
          <p:nvPr/>
        </p:nvSpPr>
        <p:spPr>
          <a:xfrm>
            <a:off x="201478" y="5023661"/>
            <a:ext cx="8580277" cy="1323439"/>
          </a:xfrm>
          <a:prstGeom prst="rect">
            <a:avLst/>
          </a:prstGeom>
        </p:spPr>
        <p:txBody>
          <a:bodyPr wrap="square">
            <a:spAutoFit/>
          </a:bodyPr>
          <a:lstStyle/>
          <a:p>
            <a:pPr algn="just"/>
            <a:r>
              <a:rPr lang="en-US" sz="2000" i="1" dirty="0">
                <a:latin typeface="Calibri" panose="020F0502020204030204" pitchFamily="34" charset="0"/>
                <a:cs typeface="Calibri" panose="020F0502020204030204" pitchFamily="34" charset="0"/>
              </a:rPr>
              <a:t>Data science is an interdisciplinary field (AI, ML, Statistics, Programming, Math, HPC, and Data Mining) that employs analytical tools in extracting actionable insights from </a:t>
            </a:r>
            <a:r>
              <a:rPr lang="en-US" sz="2000" b="1" i="1" dirty="0">
                <a:latin typeface="Calibri" panose="020F0502020204030204" pitchFamily="34" charset="0"/>
                <a:cs typeface="Calibri" panose="020F0502020204030204" pitchFamily="34" charset="0"/>
              </a:rPr>
              <a:t>large volumes </a:t>
            </a:r>
            <a:r>
              <a:rPr lang="en-US" sz="2000" i="1" dirty="0">
                <a:latin typeface="Calibri" panose="020F0502020204030204" pitchFamily="34" charset="0"/>
                <a:cs typeface="Calibri" panose="020F0502020204030204" pitchFamily="34" charset="0"/>
              </a:rPr>
              <a:t>and </a:t>
            </a:r>
            <a:r>
              <a:rPr lang="en-US" sz="2000" b="1" i="1" dirty="0">
                <a:latin typeface="Calibri" panose="020F0502020204030204" pitchFamily="34" charset="0"/>
                <a:cs typeface="Calibri" panose="020F0502020204030204" pitchFamily="34" charset="0"/>
              </a:rPr>
              <a:t>varieties of data</a:t>
            </a:r>
            <a:r>
              <a:rPr lang="en-US" sz="2000" b="1" i="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a:t>
            </a:r>
            <a:r>
              <a:rPr lang="en-US" sz="2000" i="1" dirty="0">
                <a:latin typeface="Calibri" panose="020F0502020204030204" pitchFamily="34" charset="0"/>
                <a:cs typeface="Calibri" panose="020F0502020204030204" pitchFamily="34" charset="0"/>
              </a:rPr>
              <a:t>to improve the processes and </a:t>
            </a:r>
            <a:r>
              <a:rPr lang="en-US" sz="2000" i="1" dirty="0">
                <a:solidFill>
                  <a:srgbClr val="FF0000"/>
                </a:solidFill>
                <a:latin typeface="Calibri" panose="020F0502020204030204" pitchFamily="34" charset="0"/>
                <a:cs typeface="Calibri" panose="020F0502020204030204" pitchFamily="34" charset="0"/>
              </a:rPr>
              <a:t>decision making</a:t>
            </a:r>
          </a:p>
        </p:txBody>
      </p:sp>
    </p:spTree>
    <p:extLst>
      <p:ext uri="{BB962C8B-B14F-4D97-AF65-F5344CB8AC3E}">
        <p14:creationId xmlns:p14="http://schemas.microsoft.com/office/powerpoint/2010/main" val="156355559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stretch>
            <a:fillRect/>
          </a:stretch>
        </p:blipFill>
        <p:spPr>
          <a:xfrm>
            <a:off x="0" y="580186"/>
            <a:ext cx="8704162" cy="1849370"/>
          </a:xfrm>
          <a:prstGeom prst="rect">
            <a:avLst/>
          </a:prstGeom>
        </p:spPr>
      </p:pic>
      <p:sp>
        <p:nvSpPr>
          <p:cNvPr id="4" name="Slide Number Placeholder 3"/>
          <p:cNvSpPr>
            <a:spLocks noGrp="1"/>
          </p:cNvSpPr>
          <p:nvPr>
            <p:ph type="sldNum" sz="quarter" idx="4"/>
          </p:nvPr>
        </p:nvSpPr>
        <p:spPr/>
        <p:txBody>
          <a:bodyPr/>
          <a:lstStyle/>
          <a:p>
            <a:fld id="{38CFBFC5-68E7-4431-8625-A5845C183C00}" type="slidenum">
              <a:rPr lang="en-US" smtClean="0"/>
              <a:pPr/>
              <a:t>17</a:t>
            </a:fld>
            <a:endParaRPr lang="en-US" dirty="0"/>
          </a:p>
        </p:txBody>
      </p:sp>
      <p:sp>
        <p:nvSpPr>
          <p:cNvPr id="6" name="Title 1"/>
          <p:cNvSpPr>
            <a:spLocks noGrp="1"/>
          </p:cNvSpPr>
          <p:nvPr>
            <p:ph type="title"/>
          </p:nvPr>
        </p:nvSpPr>
        <p:spPr>
          <a:xfrm>
            <a:off x="370120" y="-57321"/>
            <a:ext cx="8229600" cy="732360"/>
          </a:xfrm>
        </p:spPr>
        <p:txBody>
          <a:bodyPr>
            <a:normAutofit fontScale="90000"/>
          </a:bodyPr>
          <a:lstStyle/>
          <a:p>
            <a:r>
              <a:rPr lang="en-US" b="0" dirty="0">
                <a:solidFill>
                  <a:srgbClr val="0070C0"/>
                </a:solidFill>
              </a:rPr>
              <a:t>Data Science Procedure</a:t>
            </a:r>
          </a:p>
        </p:txBody>
      </p:sp>
      <p:graphicFrame>
        <p:nvGraphicFramePr>
          <p:cNvPr id="9" name="Content Placeholder 5"/>
          <p:cNvGraphicFramePr>
            <a:graphicFrameLocks/>
          </p:cNvGraphicFramePr>
          <p:nvPr>
            <p:extLst/>
          </p:nvPr>
        </p:nvGraphicFramePr>
        <p:xfrm>
          <a:off x="96022" y="2206804"/>
          <a:ext cx="6616065" cy="4164008"/>
        </p:xfrm>
        <a:graphic>
          <a:graphicData uri="http://schemas.openxmlformats.org/drawingml/2006/table">
            <a:tbl>
              <a:tblPr firstRow="1" bandRow="1">
                <a:tableStyleId>{5C22544A-7EE6-4342-B048-85BDC9FD1C3A}</a:tableStyleId>
              </a:tblPr>
              <a:tblGrid>
                <a:gridCol w="918893">
                  <a:extLst>
                    <a:ext uri="{9D8B030D-6E8A-4147-A177-3AD203B41FA5}">
                      <a16:colId xmlns:a16="http://schemas.microsoft.com/office/drawing/2014/main" val="1638296867"/>
                    </a:ext>
                  </a:extLst>
                </a:gridCol>
                <a:gridCol w="5697172">
                  <a:extLst>
                    <a:ext uri="{9D8B030D-6E8A-4147-A177-3AD203B41FA5}">
                      <a16:colId xmlns:a16="http://schemas.microsoft.com/office/drawing/2014/main" val="1509972664"/>
                    </a:ext>
                  </a:extLst>
                </a:gridCol>
              </a:tblGrid>
              <a:tr h="411978">
                <a:tc>
                  <a:txBody>
                    <a:bodyPr/>
                    <a:lstStyle/>
                    <a:p>
                      <a:r>
                        <a:rPr lang="en-US" sz="1800" b="0" dirty="0">
                          <a:solidFill>
                            <a:schemeClr val="tx1"/>
                          </a:solidFill>
                        </a:rPr>
                        <a:t>Step 1: </a:t>
                      </a:r>
                      <a:endParaRPr lang="en-US" sz="1800" dirty="0">
                        <a:solidFill>
                          <a:schemeClr val="tx1"/>
                        </a:solidFill>
                      </a:endParaRPr>
                    </a:p>
                  </a:txBody>
                  <a:tcPr>
                    <a:noFill/>
                  </a:tcPr>
                </a:tc>
                <a:tc>
                  <a:txBody>
                    <a:bodyPr/>
                    <a:lstStyle/>
                    <a:p>
                      <a:r>
                        <a:rPr lang="en-US" sz="1800" b="1" dirty="0">
                          <a:solidFill>
                            <a:schemeClr val="tx1"/>
                          </a:solidFill>
                        </a:rPr>
                        <a:t>Data Capture</a:t>
                      </a:r>
                      <a:r>
                        <a:rPr lang="en-US" sz="1800" b="1" baseline="0" dirty="0">
                          <a:solidFill>
                            <a:schemeClr val="tx1"/>
                          </a:solidFill>
                        </a:rPr>
                        <a:t> &amp; Collection – </a:t>
                      </a:r>
                      <a:r>
                        <a:rPr lang="en-US" sz="1800" b="0" baseline="0" dirty="0">
                          <a:solidFill>
                            <a:schemeClr val="tx1"/>
                          </a:solidFill>
                        </a:rPr>
                        <a:t>Data sourcing, integration</a:t>
                      </a:r>
                      <a:endParaRPr lang="en-US" sz="1800" b="1" baseline="0" dirty="0">
                        <a:solidFill>
                          <a:schemeClr val="tx1"/>
                        </a:solidFill>
                      </a:endParaRPr>
                    </a:p>
                    <a:p>
                      <a:endParaRPr lang="en-US" sz="1800" b="1" dirty="0">
                        <a:solidFill>
                          <a:schemeClr val="tx1"/>
                        </a:solidFill>
                      </a:endParaRPr>
                    </a:p>
                  </a:txBody>
                  <a:tcPr>
                    <a:noFill/>
                  </a:tcPr>
                </a:tc>
                <a:extLst>
                  <a:ext uri="{0D108BD9-81ED-4DB2-BD59-A6C34878D82A}">
                    <a16:rowId xmlns:a16="http://schemas.microsoft.com/office/drawing/2014/main" val="2320374150"/>
                  </a:ext>
                </a:extLst>
              </a:tr>
              <a:tr h="420270">
                <a:tc>
                  <a:txBody>
                    <a:bodyPr/>
                    <a:lstStyle/>
                    <a:p>
                      <a:r>
                        <a:rPr lang="en-US" sz="1800" b="0" dirty="0"/>
                        <a:t>Step 2: </a:t>
                      </a:r>
                      <a:endParaRPr lang="en-US" sz="1800" dirty="0"/>
                    </a:p>
                  </a:txBody>
                  <a:tcPr>
                    <a:noFill/>
                  </a:tcPr>
                </a:tc>
                <a:tc>
                  <a:txBody>
                    <a:bodyPr/>
                    <a:lstStyle/>
                    <a:p>
                      <a:r>
                        <a:rPr lang="en-US" sz="1800" b="1" dirty="0">
                          <a:solidFill>
                            <a:schemeClr val="tx1"/>
                          </a:solidFill>
                        </a:rPr>
                        <a:t>Data Visualization/Exploration </a:t>
                      </a:r>
                      <a:r>
                        <a:rPr lang="en-US" sz="1800" b="0" dirty="0"/>
                        <a:t>– P</a:t>
                      </a:r>
                      <a:r>
                        <a:rPr lang="en-US" sz="1800" b="0" baseline="0" dirty="0"/>
                        <a:t>reliminary insight</a:t>
                      </a:r>
                    </a:p>
                    <a:p>
                      <a:endParaRPr lang="en-US" sz="1800" b="0" dirty="0"/>
                    </a:p>
                  </a:txBody>
                  <a:tcPr>
                    <a:noFill/>
                  </a:tcPr>
                </a:tc>
                <a:extLst>
                  <a:ext uri="{0D108BD9-81ED-4DB2-BD59-A6C34878D82A}">
                    <a16:rowId xmlns:a16="http://schemas.microsoft.com/office/drawing/2014/main" val="3402841707"/>
                  </a:ext>
                </a:extLst>
              </a:tr>
              <a:tr h="720962">
                <a:tc>
                  <a:txBody>
                    <a:bodyPr/>
                    <a:lstStyle/>
                    <a:p>
                      <a:r>
                        <a:rPr lang="en-US" sz="1800" b="0" dirty="0"/>
                        <a:t>Step 3: </a:t>
                      </a:r>
                      <a:endParaRPr lang="en-US" sz="1800" dirty="0"/>
                    </a:p>
                  </a:txBody>
                  <a:tcPr>
                    <a:noFill/>
                  </a:tcPr>
                </a:tc>
                <a:tc>
                  <a:txBody>
                    <a:bodyPr/>
                    <a:lstStyle/>
                    <a:p>
                      <a:r>
                        <a:rPr lang="en-US" sz="1800" b="1" dirty="0">
                          <a:solidFill>
                            <a:schemeClr val="tx1"/>
                          </a:solidFill>
                        </a:rPr>
                        <a:t>Data Preparation/Feature extraction</a:t>
                      </a:r>
                      <a:r>
                        <a:rPr lang="en-US" sz="1800" b="0" dirty="0">
                          <a:solidFill>
                            <a:srgbClr val="00B050"/>
                          </a:solidFill>
                        </a:rPr>
                        <a:t> </a:t>
                      </a:r>
                      <a:r>
                        <a:rPr lang="en-US" sz="1800" b="0" dirty="0"/>
                        <a:t>– Clean</a:t>
                      </a:r>
                      <a:r>
                        <a:rPr lang="en-US" sz="1800" b="0" baseline="0" dirty="0"/>
                        <a:t>/</a:t>
                      </a:r>
                      <a:r>
                        <a:rPr lang="en-US" sz="1800" b="0" dirty="0"/>
                        <a:t>transform</a:t>
                      </a:r>
                    </a:p>
                  </a:txBody>
                  <a:tcPr>
                    <a:noFill/>
                  </a:tcPr>
                </a:tc>
                <a:extLst>
                  <a:ext uri="{0D108BD9-81ED-4DB2-BD59-A6C34878D82A}">
                    <a16:rowId xmlns:a16="http://schemas.microsoft.com/office/drawing/2014/main" val="705065455"/>
                  </a:ext>
                </a:extLst>
              </a:tr>
              <a:tr h="720962">
                <a:tc>
                  <a:txBody>
                    <a:bodyPr/>
                    <a:lstStyle/>
                    <a:p>
                      <a:r>
                        <a:rPr lang="en-US" sz="1800" b="0" dirty="0"/>
                        <a:t>Step 4: </a:t>
                      </a:r>
                      <a:endParaRPr lang="en-US" sz="1800" dirty="0"/>
                    </a:p>
                  </a:txBody>
                  <a:tcPr>
                    <a:noFill/>
                  </a:tcPr>
                </a:tc>
                <a:tc>
                  <a:txBody>
                    <a:bodyPr/>
                    <a:lstStyle/>
                    <a:p>
                      <a:r>
                        <a:rPr lang="en-US" sz="1800" b="1" dirty="0">
                          <a:solidFill>
                            <a:schemeClr val="tx1"/>
                          </a:solidFill>
                        </a:rPr>
                        <a:t>Data Analysis (Modeling) </a:t>
                      </a:r>
                      <a:r>
                        <a:rPr lang="en-US" sz="1800" b="0" dirty="0"/>
                        <a:t>–Apply &amp; tune ML models</a:t>
                      </a:r>
                    </a:p>
                  </a:txBody>
                  <a:tcPr>
                    <a:noFill/>
                  </a:tcPr>
                </a:tc>
                <a:extLst>
                  <a:ext uri="{0D108BD9-81ED-4DB2-BD59-A6C34878D82A}">
                    <a16:rowId xmlns:a16="http://schemas.microsoft.com/office/drawing/2014/main" val="1877399131"/>
                  </a:ext>
                </a:extLst>
              </a:tr>
              <a:tr h="720962">
                <a:tc>
                  <a:txBody>
                    <a:bodyPr/>
                    <a:lstStyle/>
                    <a:p>
                      <a:r>
                        <a:rPr lang="en-US" sz="1800" b="0" dirty="0"/>
                        <a:t>Step 5: </a:t>
                      </a:r>
                      <a:endParaRPr lang="en-US" sz="1800" dirty="0"/>
                    </a:p>
                  </a:txBody>
                  <a:tcPr>
                    <a:noFill/>
                  </a:tcPr>
                </a:tc>
                <a:tc>
                  <a:txBody>
                    <a:bodyPr/>
                    <a:lstStyle/>
                    <a:p>
                      <a:r>
                        <a:rPr lang="en-US" sz="1800" b="1" dirty="0">
                          <a:solidFill>
                            <a:schemeClr val="tx1"/>
                          </a:solidFill>
                        </a:rPr>
                        <a:t>Model Evaluation</a:t>
                      </a:r>
                      <a:r>
                        <a:rPr lang="en-US" sz="1800" b="0" dirty="0">
                          <a:solidFill>
                            <a:schemeClr val="tx1"/>
                          </a:solidFill>
                        </a:rPr>
                        <a:t>-</a:t>
                      </a:r>
                      <a:r>
                        <a:rPr lang="en-US" sz="1800" b="0" dirty="0"/>
                        <a:t> Evaluate accuracy of model on test data</a:t>
                      </a:r>
                    </a:p>
                  </a:txBody>
                  <a:tcPr>
                    <a:noFill/>
                  </a:tcPr>
                </a:tc>
                <a:extLst>
                  <a:ext uri="{0D108BD9-81ED-4DB2-BD59-A6C34878D82A}">
                    <a16:rowId xmlns:a16="http://schemas.microsoft.com/office/drawing/2014/main" val="2170726914"/>
                  </a:ext>
                </a:extLst>
              </a:tr>
              <a:tr h="720962">
                <a:tc>
                  <a:txBody>
                    <a:bodyPr/>
                    <a:lstStyle/>
                    <a:p>
                      <a:r>
                        <a:rPr lang="en-US" sz="1800" b="0" dirty="0"/>
                        <a:t>Step 6: </a:t>
                      </a:r>
                      <a:endParaRPr lang="en-US" sz="1800" dirty="0"/>
                    </a:p>
                  </a:txBody>
                  <a:tcPr>
                    <a:noFill/>
                  </a:tcPr>
                </a:tc>
                <a:tc>
                  <a:txBody>
                    <a:bodyPr/>
                    <a:lstStyle/>
                    <a:p>
                      <a:r>
                        <a:rPr lang="en-US" sz="1800" b="1" dirty="0">
                          <a:solidFill>
                            <a:schemeClr val="tx1"/>
                          </a:solidFill>
                        </a:rPr>
                        <a:t>Predict/Deploy </a:t>
                      </a:r>
                      <a:r>
                        <a:rPr lang="en-US" sz="1800" b="0" dirty="0"/>
                        <a:t>– Apply actionable intelligence gained from the analysis in thwarting cyber threats.</a:t>
                      </a:r>
                    </a:p>
                  </a:txBody>
                  <a:tcPr>
                    <a:noFill/>
                  </a:tcPr>
                </a:tc>
                <a:extLst>
                  <a:ext uri="{0D108BD9-81ED-4DB2-BD59-A6C34878D82A}">
                    <a16:rowId xmlns:a16="http://schemas.microsoft.com/office/drawing/2014/main" val="2118051045"/>
                  </a:ext>
                </a:extLst>
              </a:tr>
            </a:tbl>
          </a:graphicData>
        </a:graphic>
      </p:graphicFrame>
      <p:sp>
        <p:nvSpPr>
          <p:cNvPr id="11" name="TextBox 10"/>
          <p:cNvSpPr txBox="1"/>
          <p:nvPr/>
        </p:nvSpPr>
        <p:spPr>
          <a:xfrm>
            <a:off x="6712087" y="2904951"/>
            <a:ext cx="2305454" cy="2985433"/>
          </a:xfrm>
          <a:prstGeom prst="rect">
            <a:avLst/>
          </a:prstGeom>
          <a:noFill/>
        </p:spPr>
        <p:txBody>
          <a:bodyPr wrap="square" rtlCol="0">
            <a:spAutoFit/>
          </a:bodyPr>
          <a:lstStyle/>
          <a:p>
            <a:r>
              <a:rPr lang="en-US" sz="1600" b="1" dirty="0"/>
              <a:t>Example of Feature extraction for cybersecurity</a:t>
            </a:r>
          </a:p>
          <a:p>
            <a:pPr marL="285750" indent="-285750">
              <a:buFont typeface="Arial" panose="020B0604020202020204" pitchFamily="34" charset="0"/>
              <a:buChar char="•"/>
            </a:pPr>
            <a:r>
              <a:rPr lang="en-US" sz="1400" dirty="0"/>
              <a:t>Sequence of System calls</a:t>
            </a:r>
          </a:p>
          <a:p>
            <a:pPr marL="285750" indent="-285750">
              <a:buFont typeface="Arial" panose="020B0604020202020204" pitchFamily="34" charset="0"/>
              <a:buChar char="•"/>
            </a:pPr>
            <a:r>
              <a:rPr lang="en-US" sz="1400" dirty="0"/>
              <a:t>Start time</a:t>
            </a:r>
          </a:p>
          <a:p>
            <a:pPr marL="285750" indent="-285750">
              <a:buFont typeface="Arial" panose="020B0604020202020204" pitchFamily="34" charset="0"/>
              <a:buChar char="•"/>
            </a:pPr>
            <a:r>
              <a:rPr lang="en-US" sz="1400" dirty="0"/>
              <a:t>Duration of network flow</a:t>
            </a:r>
          </a:p>
          <a:p>
            <a:pPr marL="285750" indent="-285750">
              <a:buFont typeface="Arial" panose="020B0604020202020204" pitchFamily="34" charset="0"/>
              <a:buChar char="•"/>
            </a:pPr>
            <a:r>
              <a:rPr lang="en-US" sz="1400" dirty="0"/>
              <a:t>Source IP</a:t>
            </a:r>
          </a:p>
          <a:p>
            <a:pPr marL="285750" indent="-285750">
              <a:buFont typeface="Arial" panose="020B0604020202020204" pitchFamily="34" charset="0"/>
              <a:buChar char="•"/>
            </a:pPr>
            <a:r>
              <a:rPr lang="en-US" sz="1400" dirty="0"/>
              <a:t>Source port</a:t>
            </a:r>
          </a:p>
          <a:p>
            <a:pPr marL="285750" indent="-285750">
              <a:buFont typeface="Arial" panose="020B0604020202020204" pitchFamily="34" charset="0"/>
              <a:buChar char="•"/>
            </a:pPr>
            <a:r>
              <a:rPr lang="en-US" sz="1400" dirty="0"/>
              <a:t>Destination IP</a:t>
            </a:r>
          </a:p>
          <a:p>
            <a:pPr marL="285750" indent="-285750">
              <a:buFont typeface="Arial" panose="020B0604020202020204" pitchFamily="34" charset="0"/>
              <a:buChar char="•"/>
            </a:pPr>
            <a:r>
              <a:rPr lang="en-US" sz="1400" dirty="0"/>
              <a:t>Destination port</a:t>
            </a:r>
          </a:p>
          <a:p>
            <a:pPr marL="285750" indent="-285750">
              <a:buFont typeface="Arial" panose="020B0604020202020204" pitchFamily="34" charset="0"/>
              <a:buChar char="•"/>
            </a:pPr>
            <a:r>
              <a:rPr lang="en-US" sz="1400" dirty="0"/>
              <a:t>Protocol</a:t>
            </a:r>
          </a:p>
          <a:p>
            <a:pPr marL="285750" indent="-285750">
              <a:buFont typeface="Arial" panose="020B0604020202020204" pitchFamily="34" charset="0"/>
              <a:buChar char="•"/>
            </a:pPr>
            <a:r>
              <a:rPr lang="en-US" sz="1400" dirty="0"/>
              <a:t>Number of bytes</a:t>
            </a:r>
          </a:p>
          <a:p>
            <a:pPr marL="285750" indent="-285750">
              <a:buFont typeface="Arial" panose="020B0604020202020204" pitchFamily="34" charset="0"/>
              <a:buChar char="•"/>
            </a:pPr>
            <a:r>
              <a:rPr lang="en-US" sz="1400" dirty="0"/>
              <a:t>Number of packets</a:t>
            </a:r>
          </a:p>
        </p:txBody>
      </p:sp>
    </p:spTree>
    <p:extLst>
      <p:ext uri="{BB962C8B-B14F-4D97-AF65-F5344CB8AC3E}">
        <p14:creationId xmlns:p14="http://schemas.microsoft.com/office/powerpoint/2010/main" val="363850927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2E55D6-6AE1-4B3F-8DD5-5E5DC152196E}"/>
              </a:ext>
            </a:extLst>
          </p:cNvPr>
          <p:cNvSpPr>
            <a:spLocks noGrp="1"/>
          </p:cNvSpPr>
          <p:nvPr>
            <p:ph type="title"/>
          </p:nvPr>
        </p:nvSpPr>
        <p:spPr>
          <a:xfrm>
            <a:off x="94032" y="169797"/>
            <a:ext cx="9027268" cy="719620"/>
          </a:xfrm>
        </p:spPr>
        <p:txBody>
          <a:bodyPr>
            <a:normAutofit/>
          </a:bodyPr>
          <a:lstStyle/>
          <a:p>
            <a:r>
              <a:rPr lang="en-US" sz="3600" b="0" dirty="0">
                <a:solidFill>
                  <a:srgbClr val="0070C0"/>
                </a:solidFill>
              </a:rPr>
              <a:t>AI/ML/Data Science Tools</a:t>
            </a:r>
          </a:p>
        </p:txBody>
      </p:sp>
      <p:sp>
        <p:nvSpPr>
          <p:cNvPr id="3" name="Content Placeholder 2">
            <a:extLst>
              <a:ext uri="{FF2B5EF4-FFF2-40B4-BE49-F238E27FC236}">
                <a16:creationId xmlns:a16="http://schemas.microsoft.com/office/drawing/2014/main" id="{B37B4776-067F-4D66-BC8C-DF59476F2544}"/>
              </a:ext>
            </a:extLst>
          </p:cNvPr>
          <p:cNvSpPr>
            <a:spLocks noGrp="1"/>
          </p:cNvSpPr>
          <p:nvPr>
            <p:ph idx="1"/>
          </p:nvPr>
        </p:nvSpPr>
        <p:spPr>
          <a:xfrm>
            <a:off x="152400" y="1579389"/>
            <a:ext cx="8610600" cy="3886229"/>
          </a:xfrm>
        </p:spPr>
        <p:txBody>
          <a:bodyPr>
            <a:noAutofit/>
          </a:bodyPr>
          <a:lstStyle/>
          <a:p>
            <a:r>
              <a:rPr lang="en-US" sz="2800" dirty="0"/>
              <a:t>Data Visualization Tools: </a:t>
            </a:r>
          </a:p>
          <a:p>
            <a:endParaRPr lang="en-US" sz="2800" dirty="0"/>
          </a:p>
          <a:p>
            <a:r>
              <a:rPr lang="en-US" sz="2800" dirty="0"/>
              <a:t>Data Analytics Tools:</a:t>
            </a:r>
          </a:p>
          <a:p>
            <a:endParaRPr lang="en-US" sz="2800" dirty="0"/>
          </a:p>
          <a:p>
            <a:r>
              <a:rPr lang="en-US" sz="2800" dirty="0"/>
              <a:t> Automated ML Tools: </a:t>
            </a:r>
          </a:p>
          <a:p>
            <a:endParaRPr lang="en-US" sz="2800" dirty="0"/>
          </a:p>
          <a:p>
            <a:r>
              <a:rPr lang="en-US" sz="2800" dirty="0"/>
              <a:t>Deep Learning Tools:</a:t>
            </a:r>
          </a:p>
        </p:txBody>
      </p:sp>
      <p:pic>
        <p:nvPicPr>
          <p:cNvPr id="2050" name="Picture 2" descr="Image result for R">
            <a:extLst>
              <a:ext uri="{FF2B5EF4-FFF2-40B4-BE49-F238E27FC236}">
                <a16:creationId xmlns:a16="http://schemas.microsoft.com/office/drawing/2014/main" id="{E7E80CAA-0B51-46D4-A990-6BB2F5099BB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35350" y="1145992"/>
            <a:ext cx="579615" cy="44921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Related image">
            <a:extLst>
              <a:ext uri="{FF2B5EF4-FFF2-40B4-BE49-F238E27FC236}">
                <a16:creationId xmlns:a16="http://schemas.microsoft.com/office/drawing/2014/main" id="{9BA7CC18-E683-4790-92A4-AA4B8910B2A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89928" y="2535825"/>
            <a:ext cx="1714500" cy="74379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mage result for tableau">
            <a:extLst>
              <a:ext uri="{FF2B5EF4-FFF2-40B4-BE49-F238E27FC236}">
                <a16:creationId xmlns:a16="http://schemas.microsoft.com/office/drawing/2014/main" id="{CECB28CB-4D2C-4D8B-81A5-5F7007680C1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70577" y="1677680"/>
            <a:ext cx="2130189" cy="443004"/>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Image result for AZURE ML">
            <a:extLst>
              <a:ext uri="{FF2B5EF4-FFF2-40B4-BE49-F238E27FC236}">
                <a16:creationId xmlns:a16="http://schemas.microsoft.com/office/drawing/2014/main" id="{99A98763-3413-41A8-B12A-FB274D98F13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72000" y="3429000"/>
            <a:ext cx="1524000" cy="1138329"/>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Image result for RAPIDMINER">
            <a:extLst>
              <a:ext uri="{FF2B5EF4-FFF2-40B4-BE49-F238E27FC236}">
                <a16:creationId xmlns:a16="http://schemas.microsoft.com/office/drawing/2014/main" id="{EACC9898-6D0F-4EBB-8F4E-E39A0F9ABF0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16237" y="3545177"/>
            <a:ext cx="2054900" cy="73233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0" descr="Image result for keras">
            <a:extLst>
              <a:ext uri="{FF2B5EF4-FFF2-40B4-BE49-F238E27FC236}">
                <a16:creationId xmlns:a16="http://schemas.microsoft.com/office/drawing/2014/main" id="{A658FCA1-F1E6-455F-9A2F-E421120CFC4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07666" y="4526456"/>
            <a:ext cx="1984685" cy="69817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Image result for NVIDIA digits">
            <a:extLst>
              <a:ext uri="{FF2B5EF4-FFF2-40B4-BE49-F238E27FC236}">
                <a16:creationId xmlns:a16="http://schemas.microsoft.com/office/drawing/2014/main" id="{A9DE4C5C-3CAE-435D-BE96-CB5F50AE9D5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057217" y="4518499"/>
            <a:ext cx="847355" cy="706129"/>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Related image">
            <a:extLst>
              <a:ext uri="{FF2B5EF4-FFF2-40B4-BE49-F238E27FC236}">
                <a16:creationId xmlns:a16="http://schemas.microsoft.com/office/drawing/2014/main" id="{DF5A7969-6379-48CD-AACA-ECFF2817532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842328" y="2688225"/>
            <a:ext cx="1714500" cy="74379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Related image">
            <a:extLst>
              <a:ext uri="{FF2B5EF4-FFF2-40B4-BE49-F238E27FC236}">
                <a16:creationId xmlns:a16="http://schemas.microsoft.com/office/drawing/2014/main" id="{D6CFDD84-B613-4C2C-A28E-43F4B5B218E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200465" y="1619548"/>
            <a:ext cx="1714500" cy="74379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Image result for R">
            <a:extLst>
              <a:ext uri="{FF2B5EF4-FFF2-40B4-BE49-F238E27FC236}">
                <a16:creationId xmlns:a16="http://schemas.microsoft.com/office/drawing/2014/main" id="{21792FB3-0473-498D-898E-B9DBD92500B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70813" y="2714471"/>
            <a:ext cx="772041" cy="5983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018729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9E2C611-76A5-4452-B55E-01B103A455E5}"/>
              </a:ext>
            </a:extLst>
          </p:cNvPr>
          <p:cNvSpPr>
            <a:spLocks noGrp="1"/>
          </p:cNvSpPr>
          <p:nvPr>
            <p:ph type="ctrTitle"/>
          </p:nvPr>
        </p:nvSpPr>
        <p:spPr/>
        <p:txBody>
          <a:bodyPr>
            <a:normAutofit/>
          </a:bodyPr>
          <a:lstStyle/>
          <a:p>
            <a:r>
              <a:rPr lang="en-US" dirty="0">
                <a:solidFill>
                  <a:srgbClr val="0070C0"/>
                </a:solidFill>
              </a:rPr>
              <a:t>Select ML Applications in Cybersecurity</a:t>
            </a:r>
          </a:p>
        </p:txBody>
      </p:sp>
      <p:sp>
        <p:nvSpPr>
          <p:cNvPr id="4" name="Slide Number Placeholder 3">
            <a:extLst>
              <a:ext uri="{FF2B5EF4-FFF2-40B4-BE49-F238E27FC236}">
                <a16:creationId xmlns:a16="http://schemas.microsoft.com/office/drawing/2014/main" id="{35D8D4AF-F6AE-4CBD-9684-D9A716CDFDD1}"/>
              </a:ext>
            </a:extLst>
          </p:cNvPr>
          <p:cNvSpPr>
            <a:spLocks noGrp="1"/>
          </p:cNvSpPr>
          <p:nvPr>
            <p:ph type="sldNum" sz="quarter" idx="4"/>
          </p:nvPr>
        </p:nvSpPr>
        <p:spPr/>
        <p:txBody>
          <a:bodyPr/>
          <a:lstStyle/>
          <a:p>
            <a:fld id="{38CFBFC5-68E7-4431-8625-A5845C183C00}" type="slidenum">
              <a:rPr lang="en-US" smtClean="0"/>
              <a:pPr/>
              <a:t>19</a:t>
            </a:fld>
            <a:endParaRPr lang="en-US" dirty="0"/>
          </a:p>
        </p:txBody>
      </p:sp>
    </p:spTree>
    <p:extLst>
      <p:ext uri="{BB962C8B-B14F-4D97-AF65-F5344CB8AC3E}">
        <p14:creationId xmlns:p14="http://schemas.microsoft.com/office/powerpoint/2010/main" val="15179988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6729" y="0"/>
            <a:ext cx="8229600" cy="706056"/>
          </a:xfrm>
        </p:spPr>
        <p:txBody>
          <a:bodyPr>
            <a:normAutofit/>
          </a:bodyPr>
          <a:lstStyle/>
          <a:p>
            <a:r>
              <a:rPr lang="en-US" sz="4000" b="0" dirty="0">
                <a:solidFill>
                  <a:srgbClr val="0070C0"/>
                </a:solidFill>
              </a:rPr>
              <a:t>Module Objectives</a:t>
            </a:r>
          </a:p>
        </p:txBody>
      </p:sp>
      <p:sp>
        <p:nvSpPr>
          <p:cNvPr id="3" name="Content Placeholder 2"/>
          <p:cNvSpPr>
            <a:spLocks noGrp="1"/>
          </p:cNvSpPr>
          <p:nvPr>
            <p:ph idx="1"/>
          </p:nvPr>
        </p:nvSpPr>
        <p:spPr>
          <a:xfrm>
            <a:off x="213863" y="1887751"/>
            <a:ext cx="8646288" cy="3541500"/>
          </a:xfrm>
        </p:spPr>
        <p:txBody>
          <a:bodyPr>
            <a:normAutofit/>
          </a:bodyPr>
          <a:lstStyle/>
          <a:p>
            <a:r>
              <a:rPr lang="en-US" sz="2600" b="0" dirty="0"/>
              <a:t>Need for Artificial Intelligence (AI) /Machine Learning (ML) /Data Science in Cybersecurity</a:t>
            </a:r>
          </a:p>
          <a:p>
            <a:endParaRPr lang="en-US" sz="2600" b="0" dirty="0"/>
          </a:p>
          <a:p>
            <a:r>
              <a:rPr lang="en-US" sz="2600" b="0" dirty="0"/>
              <a:t>AI, ML, and Data Science Methodologies</a:t>
            </a:r>
          </a:p>
          <a:p>
            <a:pPr marL="0" indent="0">
              <a:buNone/>
            </a:pPr>
            <a:endParaRPr lang="en-US" sz="2600" b="0" dirty="0"/>
          </a:p>
          <a:p>
            <a:r>
              <a:rPr lang="en-US" sz="2600" b="0" dirty="0"/>
              <a:t>Overview of Data Science/ML Applications in Cybersecurity</a:t>
            </a:r>
          </a:p>
          <a:p>
            <a:endParaRPr lang="en-US" sz="2600" b="0" dirty="0"/>
          </a:p>
          <a:p>
            <a:endParaRPr lang="en-US" sz="2600" b="0" dirty="0"/>
          </a:p>
        </p:txBody>
      </p:sp>
      <p:pic>
        <p:nvPicPr>
          <p:cNvPr id="4" name="Picture 3"/>
          <p:cNvPicPr>
            <a:picLocks noChangeAspect="1"/>
          </p:cNvPicPr>
          <p:nvPr/>
        </p:nvPicPr>
        <p:blipFill>
          <a:blip r:embed="rId2"/>
          <a:stretch>
            <a:fillRect/>
          </a:stretch>
        </p:blipFill>
        <p:spPr>
          <a:xfrm>
            <a:off x="7587476" y="0"/>
            <a:ext cx="1556524" cy="1167393"/>
          </a:xfrm>
          <a:prstGeom prst="rect">
            <a:avLst/>
          </a:prstGeom>
        </p:spPr>
      </p:pic>
      <p:sp>
        <p:nvSpPr>
          <p:cNvPr id="5" name="Slide Number Placeholder 4"/>
          <p:cNvSpPr>
            <a:spLocks noGrp="1"/>
          </p:cNvSpPr>
          <p:nvPr>
            <p:ph type="sldNum" sz="quarter" idx="4"/>
          </p:nvPr>
        </p:nvSpPr>
        <p:spPr/>
        <p:txBody>
          <a:bodyPr/>
          <a:lstStyle/>
          <a:p>
            <a:fld id="{38CFBFC5-68E7-4431-8625-A5845C183C00}" type="slidenum">
              <a:rPr lang="en-US" smtClean="0"/>
              <a:pPr/>
              <a:t>2</a:t>
            </a:fld>
            <a:endParaRPr lang="en-US" dirty="0"/>
          </a:p>
        </p:txBody>
      </p:sp>
    </p:spTree>
    <p:extLst>
      <p:ext uri="{BB962C8B-B14F-4D97-AF65-F5344CB8AC3E}">
        <p14:creationId xmlns:p14="http://schemas.microsoft.com/office/powerpoint/2010/main" val="29720010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707620"/>
          </a:xfrm>
        </p:spPr>
        <p:txBody>
          <a:bodyPr>
            <a:normAutofit/>
          </a:bodyPr>
          <a:lstStyle/>
          <a:p>
            <a:r>
              <a:rPr lang="en-US" sz="3800" b="0" dirty="0">
                <a:solidFill>
                  <a:srgbClr val="0070C0"/>
                </a:solidFill>
              </a:rPr>
              <a:t>ML Applications in Cybersecurity</a:t>
            </a:r>
          </a:p>
        </p:txBody>
      </p:sp>
      <p:sp>
        <p:nvSpPr>
          <p:cNvPr id="3" name="Content Placeholder 2"/>
          <p:cNvSpPr>
            <a:spLocks noGrp="1"/>
          </p:cNvSpPr>
          <p:nvPr>
            <p:ph idx="1"/>
          </p:nvPr>
        </p:nvSpPr>
        <p:spPr>
          <a:xfrm>
            <a:off x="262647" y="970489"/>
            <a:ext cx="8599251" cy="5206575"/>
          </a:xfrm>
        </p:spPr>
        <p:txBody>
          <a:bodyPr>
            <a:normAutofit fontScale="85000" lnSpcReduction="10000"/>
          </a:bodyPr>
          <a:lstStyle/>
          <a:p>
            <a:r>
              <a:rPr lang="en-US" b="0" dirty="0"/>
              <a:t>ML applications in security can be classified into two categories:</a:t>
            </a:r>
          </a:p>
          <a:p>
            <a:pPr lvl="1"/>
            <a:r>
              <a:rPr lang="en-US" dirty="0"/>
              <a:t>Misuse/Signature/Pattern Recognition</a:t>
            </a:r>
          </a:p>
          <a:p>
            <a:pPr lvl="1"/>
            <a:r>
              <a:rPr lang="en-US" dirty="0"/>
              <a:t>Anomaly Detection</a:t>
            </a:r>
          </a:p>
          <a:p>
            <a:pPr lvl="1"/>
            <a:endParaRPr lang="en-US" dirty="0"/>
          </a:p>
          <a:p>
            <a:r>
              <a:rPr lang="en-US" b="0" dirty="0"/>
              <a:t>Line demarcating Signature Detection and Anomaly Detection can sometimes be </a:t>
            </a:r>
            <a:r>
              <a:rPr lang="en-US" dirty="0">
                <a:solidFill>
                  <a:schemeClr val="accent2">
                    <a:lumMod val="60000"/>
                    <a:lumOff val="40000"/>
                  </a:schemeClr>
                </a:solidFill>
                <a:effectLst>
                  <a:outerShdw blurRad="38100" dist="38100" dir="2700000" algn="tl">
                    <a:srgbClr val="000000">
                      <a:alpha val="43137"/>
                    </a:srgbClr>
                  </a:outerShdw>
                </a:effectLst>
              </a:rPr>
              <a:t>blurry</a:t>
            </a:r>
          </a:p>
          <a:p>
            <a:endParaRPr lang="en-US" b="0" dirty="0"/>
          </a:p>
          <a:p>
            <a:r>
              <a:rPr lang="en-US" b="0" dirty="0"/>
              <a:t>Misuse/Signature Detection: Captures known threats (used for balanced data set)</a:t>
            </a:r>
          </a:p>
          <a:p>
            <a:endParaRPr lang="en-US" b="0" dirty="0"/>
          </a:p>
          <a:p>
            <a:r>
              <a:rPr lang="en-US" b="0" dirty="0"/>
              <a:t>Anomaly Detection: Tries to find rare novel attacks. </a:t>
            </a:r>
          </a:p>
          <a:p>
            <a:endParaRPr lang="en-US" b="0" dirty="0"/>
          </a:p>
        </p:txBody>
      </p:sp>
      <p:sp>
        <p:nvSpPr>
          <p:cNvPr id="4" name="Slide Number Placeholder 3"/>
          <p:cNvSpPr>
            <a:spLocks noGrp="1"/>
          </p:cNvSpPr>
          <p:nvPr>
            <p:ph type="sldNum" sz="quarter" idx="4"/>
          </p:nvPr>
        </p:nvSpPr>
        <p:spPr/>
        <p:txBody>
          <a:bodyPr/>
          <a:lstStyle/>
          <a:p>
            <a:fld id="{38CFBFC5-68E7-4431-8625-A5845C183C00}" type="slidenum">
              <a:rPr lang="en-US" smtClean="0"/>
              <a:pPr/>
              <a:t>20</a:t>
            </a:fld>
            <a:endParaRPr lang="en-US" dirty="0"/>
          </a:p>
        </p:txBody>
      </p:sp>
    </p:spTree>
    <p:extLst>
      <p:ext uri="{BB962C8B-B14F-4D97-AF65-F5344CB8AC3E}">
        <p14:creationId xmlns:p14="http://schemas.microsoft.com/office/powerpoint/2010/main" val="163431564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91D1B8-EAFF-471D-9320-8F73CCFFD65F}"/>
              </a:ext>
            </a:extLst>
          </p:cNvPr>
          <p:cNvSpPr>
            <a:spLocks noGrp="1"/>
          </p:cNvSpPr>
          <p:nvPr>
            <p:ph type="title"/>
          </p:nvPr>
        </p:nvSpPr>
        <p:spPr>
          <a:xfrm>
            <a:off x="223736" y="119478"/>
            <a:ext cx="8229600" cy="690806"/>
          </a:xfrm>
        </p:spPr>
        <p:txBody>
          <a:bodyPr>
            <a:normAutofit fontScale="90000"/>
          </a:bodyPr>
          <a:lstStyle/>
          <a:p>
            <a:r>
              <a:rPr lang="en-US" b="0" dirty="0">
                <a:solidFill>
                  <a:srgbClr val="0070C0"/>
                </a:solidFill>
              </a:rPr>
              <a:t>Misuse/Signature Detection</a:t>
            </a:r>
          </a:p>
        </p:txBody>
      </p:sp>
      <p:sp>
        <p:nvSpPr>
          <p:cNvPr id="3" name="Content Placeholder 2">
            <a:extLst>
              <a:ext uri="{FF2B5EF4-FFF2-40B4-BE49-F238E27FC236}">
                <a16:creationId xmlns:a16="http://schemas.microsoft.com/office/drawing/2014/main" id="{1F9E51F5-6FA2-4A4B-A553-E0AB00B34BE5}"/>
              </a:ext>
            </a:extLst>
          </p:cNvPr>
          <p:cNvSpPr>
            <a:spLocks noGrp="1"/>
          </p:cNvSpPr>
          <p:nvPr>
            <p:ph idx="1"/>
          </p:nvPr>
        </p:nvSpPr>
        <p:spPr>
          <a:xfrm>
            <a:off x="116731" y="1206229"/>
            <a:ext cx="5068111" cy="4612265"/>
          </a:xfrm>
        </p:spPr>
        <p:txBody>
          <a:bodyPr>
            <a:normAutofit fontScale="55000" lnSpcReduction="20000"/>
          </a:bodyPr>
          <a:lstStyle/>
          <a:p>
            <a:r>
              <a:rPr lang="en-US" b="0" dirty="0"/>
              <a:t>Intrusion detection method that generates alarm when a known cyber threat occurs.</a:t>
            </a:r>
          </a:p>
          <a:p>
            <a:endParaRPr lang="en-US" b="0" dirty="0"/>
          </a:p>
          <a:p>
            <a:r>
              <a:rPr lang="en-US" b="0" dirty="0"/>
              <a:t>Measures the similarity between input events and signatures of known events.</a:t>
            </a:r>
          </a:p>
          <a:p>
            <a:endParaRPr lang="en-US" b="0" dirty="0"/>
          </a:p>
          <a:p>
            <a:r>
              <a:rPr lang="en-US" b="0" dirty="0"/>
              <a:t>Known attacks can be easily detected.</a:t>
            </a:r>
          </a:p>
          <a:p>
            <a:endParaRPr lang="en-US" b="0" dirty="0"/>
          </a:p>
          <a:p>
            <a:r>
              <a:rPr lang="en-US" b="0" dirty="0"/>
              <a:t>Many signature detection applications are based on supervised algorithms. But unsupervised methods such as ARM are also utilized.</a:t>
            </a:r>
          </a:p>
          <a:p>
            <a:endParaRPr lang="en-US" b="0" dirty="0"/>
          </a:p>
          <a:p>
            <a:r>
              <a:rPr lang="en-US" b="0" dirty="0"/>
              <a:t>Lower False Positive Rates</a:t>
            </a:r>
          </a:p>
          <a:p>
            <a:endParaRPr lang="en-US" b="0" dirty="0"/>
          </a:p>
          <a:p>
            <a:r>
              <a:rPr lang="en-US" b="0" dirty="0"/>
              <a:t>Cannot detect novel/unknown attacks</a:t>
            </a:r>
          </a:p>
        </p:txBody>
      </p:sp>
      <p:sp>
        <p:nvSpPr>
          <p:cNvPr id="4" name="Slide Number Placeholder 3">
            <a:extLst>
              <a:ext uri="{FF2B5EF4-FFF2-40B4-BE49-F238E27FC236}">
                <a16:creationId xmlns:a16="http://schemas.microsoft.com/office/drawing/2014/main" id="{473859F5-3A88-4CE0-9C36-7581B078C8BF}"/>
              </a:ext>
            </a:extLst>
          </p:cNvPr>
          <p:cNvSpPr>
            <a:spLocks noGrp="1"/>
          </p:cNvSpPr>
          <p:nvPr>
            <p:ph type="sldNum" sz="quarter" idx="4"/>
          </p:nvPr>
        </p:nvSpPr>
        <p:spPr/>
        <p:txBody>
          <a:bodyPr/>
          <a:lstStyle/>
          <a:p>
            <a:fld id="{38CFBFC5-68E7-4431-8625-A5845C183C00}" type="slidenum">
              <a:rPr lang="en-US" smtClean="0"/>
              <a:pPr/>
              <a:t>21</a:t>
            </a:fld>
            <a:endParaRPr lang="en-US" dirty="0"/>
          </a:p>
        </p:txBody>
      </p:sp>
      <p:pic>
        <p:nvPicPr>
          <p:cNvPr id="7" name="Picture 6">
            <a:extLst>
              <a:ext uri="{FF2B5EF4-FFF2-40B4-BE49-F238E27FC236}">
                <a16:creationId xmlns:a16="http://schemas.microsoft.com/office/drawing/2014/main" id="{ECA037EB-ABE9-4B82-9C25-B4B7FC6BFC79}"/>
              </a:ext>
            </a:extLst>
          </p:cNvPr>
          <p:cNvPicPr>
            <a:picLocks noChangeAspect="1"/>
          </p:cNvPicPr>
          <p:nvPr/>
        </p:nvPicPr>
        <p:blipFill>
          <a:blip r:embed="rId2"/>
          <a:stretch>
            <a:fillRect/>
          </a:stretch>
        </p:blipFill>
        <p:spPr>
          <a:xfrm>
            <a:off x="5184842" y="1516053"/>
            <a:ext cx="3959158" cy="3590967"/>
          </a:xfrm>
          <a:prstGeom prst="rect">
            <a:avLst/>
          </a:prstGeom>
        </p:spPr>
      </p:pic>
      <p:sp>
        <p:nvSpPr>
          <p:cNvPr id="8" name="TextBox 7">
            <a:extLst>
              <a:ext uri="{FF2B5EF4-FFF2-40B4-BE49-F238E27FC236}">
                <a16:creationId xmlns:a16="http://schemas.microsoft.com/office/drawing/2014/main" id="{06F2CA86-92D4-45B8-BC78-8EFFF6B3B71A}"/>
              </a:ext>
            </a:extLst>
          </p:cNvPr>
          <p:cNvSpPr txBox="1"/>
          <p:nvPr/>
        </p:nvSpPr>
        <p:spPr>
          <a:xfrm>
            <a:off x="6167677" y="6118598"/>
            <a:ext cx="3092513" cy="261610"/>
          </a:xfrm>
          <a:prstGeom prst="rect">
            <a:avLst/>
          </a:prstGeom>
          <a:noFill/>
        </p:spPr>
        <p:txBody>
          <a:bodyPr wrap="none" rtlCol="0">
            <a:spAutoFit/>
          </a:bodyPr>
          <a:lstStyle/>
          <a:p>
            <a:r>
              <a:rPr lang="en-US" sz="1100" b="1" i="1" dirty="0"/>
              <a:t>Source: Data Mining &amp; ML in Cybersecurity (2011)</a:t>
            </a:r>
          </a:p>
        </p:txBody>
      </p:sp>
      <p:sp>
        <p:nvSpPr>
          <p:cNvPr id="5" name="TextBox 4">
            <a:extLst>
              <a:ext uri="{FF2B5EF4-FFF2-40B4-BE49-F238E27FC236}">
                <a16:creationId xmlns:a16="http://schemas.microsoft.com/office/drawing/2014/main" id="{B10C511E-E3B2-4C05-9AFA-94D90F770EB3}"/>
              </a:ext>
            </a:extLst>
          </p:cNvPr>
          <p:cNvSpPr txBox="1"/>
          <p:nvPr/>
        </p:nvSpPr>
        <p:spPr>
          <a:xfrm>
            <a:off x="5481618" y="5157281"/>
            <a:ext cx="3228063" cy="338554"/>
          </a:xfrm>
          <a:prstGeom prst="rect">
            <a:avLst/>
          </a:prstGeom>
          <a:noFill/>
        </p:spPr>
        <p:txBody>
          <a:bodyPr wrap="none" rtlCol="0">
            <a:spAutoFit/>
          </a:bodyPr>
          <a:lstStyle/>
          <a:p>
            <a:r>
              <a:rPr lang="en-US" sz="1600" b="1" dirty="0"/>
              <a:t>Misuse detection using if-then rules</a:t>
            </a:r>
          </a:p>
        </p:txBody>
      </p:sp>
    </p:spTree>
    <p:extLst>
      <p:ext uri="{BB962C8B-B14F-4D97-AF65-F5344CB8AC3E}">
        <p14:creationId xmlns:p14="http://schemas.microsoft.com/office/powerpoint/2010/main" val="294583119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E0A559-BB62-4C3A-B2CE-F011B788C228}"/>
              </a:ext>
            </a:extLst>
          </p:cNvPr>
          <p:cNvSpPr>
            <a:spLocks noGrp="1"/>
          </p:cNvSpPr>
          <p:nvPr>
            <p:ph type="title"/>
          </p:nvPr>
        </p:nvSpPr>
        <p:spPr>
          <a:xfrm>
            <a:off x="457200" y="167634"/>
            <a:ext cx="8229600" cy="644039"/>
          </a:xfrm>
        </p:spPr>
        <p:txBody>
          <a:bodyPr>
            <a:normAutofit fontScale="90000"/>
          </a:bodyPr>
          <a:lstStyle/>
          <a:p>
            <a:r>
              <a:rPr lang="en-US" sz="4000" b="0" dirty="0">
                <a:solidFill>
                  <a:srgbClr val="0070C0"/>
                </a:solidFill>
              </a:rPr>
              <a:t>Misuse/Signature Detection</a:t>
            </a:r>
          </a:p>
        </p:txBody>
      </p:sp>
      <p:sp>
        <p:nvSpPr>
          <p:cNvPr id="4" name="Slide Number Placeholder 3">
            <a:extLst>
              <a:ext uri="{FF2B5EF4-FFF2-40B4-BE49-F238E27FC236}">
                <a16:creationId xmlns:a16="http://schemas.microsoft.com/office/drawing/2014/main" id="{B3BF9626-0134-46BC-B6BE-B9A9999C762F}"/>
              </a:ext>
            </a:extLst>
          </p:cNvPr>
          <p:cNvSpPr>
            <a:spLocks noGrp="1"/>
          </p:cNvSpPr>
          <p:nvPr>
            <p:ph type="sldNum" sz="quarter" idx="4"/>
          </p:nvPr>
        </p:nvSpPr>
        <p:spPr>
          <a:xfrm>
            <a:off x="8142520" y="6550528"/>
            <a:ext cx="914400" cy="323850"/>
          </a:xfrm>
        </p:spPr>
        <p:txBody>
          <a:bodyPr/>
          <a:lstStyle/>
          <a:p>
            <a:fld id="{38CFBFC5-68E7-4431-8625-A5845C183C00}" type="slidenum">
              <a:rPr lang="en-US" smtClean="0"/>
              <a:pPr/>
              <a:t>22</a:t>
            </a:fld>
            <a:endParaRPr lang="en-US" dirty="0"/>
          </a:p>
        </p:txBody>
      </p:sp>
      <p:sp>
        <p:nvSpPr>
          <p:cNvPr id="6" name="Content Placeholder 5">
            <a:extLst>
              <a:ext uri="{FF2B5EF4-FFF2-40B4-BE49-F238E27FC236}">
                <a16:creationId xmlns:a16="http://schemas.microsoft.com/office/drawing/2014/main" id="{5760E46F-415A-4F1B-879E-79FFBAF08783}"/>
              </a:ext>
            </a:extLst>
          </p:cNvPr>
          <p:cNvSpPr>
            <a:spLocks noGrp="1"/>
          </p:cNvSpPr>
          <p:nvPr>
            <p:ph idx="1"/>
          </p:nvPr>
        </p:nvSpPr>
        <p:spPr>
          <a:xfrm>
            <a:off x="155642" y="1356835"/>
            <a:ext cx="4893013" cy="4858769"/>
          </a:xfrm>
        </p:spPr>
        <p:txBody>
          <a:bodyPr>
            <a:normAutofit fontScale="85000" lnSpcReduction="20000"/>
          </a:bodyPr>
          <a:lstStyle/>
          <a:p>
            <a:r>
              <a:rPr lang="en-US" sz="2400" b="0" dirty="0"/>
              <a:t>Strength of a misuse/signature detection system depends on sufficient knowledge of known attack patterns.</a:t>
            </a:r>
          </a:p>
          <a:p>
            <a:endParaRPr lang="en-US" sz="2400" b="0" dirty="0"/>
          </a:p>
          <a:p>
            <a:r>
              <a:rPr lang="en-US" sz="2400" b="0" dirty="0"/>
              <a:t>Traditionally, domain experts were utilized to create such attack pattern databases, leading to inconsistencies and inaccurate detection.</a:t>
            </a:r>
          </a:p>
          <a:p>
            <a:endParaRPr lang="en-US" sz="2400" b="0" dirty="0"/>
          </a:p>
          <a:p>
            <a:r>
              <a:rPr lang="en-US" sz="2400" b="0" dirty="0"/>
              <a:t>But with machine learning, the process is automated and more robust</a:t>
            </a:r>
          </a:p>
          <a:p>
            <a:endParaRPr lang="en-US" sz="2400" b="0" dirty="0"/>
          </a:p>
          <a:p>
            <a:r>
              <a:rPr lang="en-US" sz="2400" b="0" dirty="0"/>
              <a:t>Supervised and unsupervised methods can both be applied for Misuse/Signature detection</a:t>
            </a:r>
          </a:p>
          <a:p>
            <a:endParaRPr lang="en-US" sz="2400" b="0" dirty="0"/>
          </a:p>
        </p:txBody>
      </p:sp>
      <p:pic>
        <p:nvPicPr>
          <p:cNvPr id="8" name="Content Placeholder 4">
            <a:extLst>
              <a:ext uri="{FF2B5EF4-FFF2-40B4-BE49-F238E27FC236}">
                <a16:creationId xmlns:a16="http://schemas.microsoft.com/office/drawing/2014/main" id="{EAAB17F3-2561-4A36-A85B-B9FB9B724BA3}"/>
              </a:ext>
            </a:extLst>
          </p:cNvPr>
          <p:cNvPicPr>
            <a:picLocks noChangeAspect="1"/>
          </p:cNvPicPr>
          <p:nvPr/>
        </p:nvPicPr>
        <p:blipFill>
          <a:blip r:embed="rId2"/>
          <a:stretch>
            <a:fillRect/>
          </a:stretch>
        </p:blipFill>
        <p:spPr>
          <a:xfrm>
            <a:off x="5048655" y="1356835"/>
            <a:ext cx="3939703" cy="3930867"/>
          </a:xfrm>
          <a:prstGeom prst="rect">
            <a:avLst/>
          </a:prstGeom>
        </p:spPr>
      </p:pic>
      <p:sp>
        <p:nvSpPr>
          <p:cNvPr id="9" name="TextBox 8">
            <a:extLst>
              <a:ext uri="{FF2B5EF4-FFF2-40B4-BE49-F238E27FC236}">
                <a16:creationId xmlns:a16="http://schemas.microsoft.com/office/drawing/2014/main" id="{2821CF7D-9B07-4438-BF9B-2CE68CDF9BF9}"/>
              </a:ext>
            </a:extLst>
          </p:cNvPr>
          <p:cNvSpPr txBox="1"/>
          <p:nvPr/>
        </p:nvSpPr>
        <p:spPr>
          <a:xfrm>
            <a:off x="5258256" y="6036983"/>
            <a:ext cx="3885744" cy="307777"/>
          </a:xfrm>
          <a:prstGeom prst="rect">
            <a:avLst/>
          </a:prstGeom>
          <a:noFill/>
        </p:spPr>
        <p:txBody>
          <a:bodyPr wrap="none" rtlCol="0">
            <a:spAutoFit/>
          </a:bodyPr>
          <a:lstStyle/>
          <a:p>
            <a:r>
              <a:rPr lang="en-US" sz="1400" b="1" i="1" dirty="0"/>
              <a:t>Source: Data Mining &amp; ML in Cybersecurity (2011)</a:t>
            </a:r>
          </a:p>
        </p:txBody>
      </p:sp>
      <p:sp>
        <p:nvSpPr>
          <p:cNvPr id="7" name="TextBox 6">
            <a:extLst>
              <a:ext uri="{FF2B5EF4-FFF2-40B4-BE49-F238E27FC236}">
                <a16:creationId xmlns:a16="http://schemas.microsoft.com/office/drawing/2014/main" id="{41706FBC-6564-40E0-A13E-AB7244FBD832}"/>
              </a:ext>
            </a:extLst>
          </p:cNvPr>
          <p:cNvSpPr txBox="1"/>
          <p:nvPr/>
        </p:nvSpPr>
        <p:spPr>
          <a:xfrm>
            <a:off x="4915334" y="5331888"/>
            <a:ext cx="4206344" cy="338554"/>
          </a:xfrm>
          <a:prstGeom prst="rect">
            <a:avLst/>
          </a:prstGeom>
          <a:noFill/>
        </p:spPr>
        <p:txBody>
          <a:bodyPr wrap="none" rtlCol="0">
            <a:spAutoFit/>
          </a:bodyPr>
          <a:lstStyle/>
          <a:p>
            <a:r>
              <a:rPr lang="en-US" sz="1600" b="1" dirty="0"/>
              <a:t>Typical workflow for a misuse detection system</a:t>
            </a:r>
          </a:p>
        </p:txBody>
      </p:sp>
    </p:spTree>
    <p:extLst>
      <p:ext uri="{BB962C8B-B14F-4D97-AF65-F5344CB8AC3E}">
        <p14:creationId xmlns:p14="http://schemas.microsoft.com/office/powerpoint/2010/main" val="125150017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66A8C6-BDB9-49F1-981A-08DE52CC5FB4}"/>
              </a:ext>
            </a:extLst>
          </p:cNvPr>
          <p:cNvSpPr>
            <a:spLocks noGrp="1"/>
          </p:cNvSpPr>
          <p:nvPr>
            <p:ph type="title"/>
          </p:nvPr>
        </p:nvSpPr>
        <p:spPr>
          <a:xfrm>
            <a:off x="185296" y="98753"/>
            <a:ext cx="8871624" cy="620307"/>
          </a:xfrm>
        </p:spPr>
        <p:txBody>
          <a:bodyPr>
            <a:normAutofit/>
          </a:bodyPr>
          <a:lstStyle/>
          <a:p>
            <a:r>
              <a:rPr lang="en-US" sz="3400" b="0" dirty="0">
                <a:solidFill>
                  <a:srgbClr val="0070C0"/>
                </a:solidFill>
              </a:rPr>
              <a:t>Misuse/Signature Detection Example 1</a:t>
            </a:r>
          </a:p>
        </p:txBody>
      </p:sp>
      <p:sp>
        <p:nvSpPr>
          <p:cNvPr id="3" name="Content Placeholder 2">
            <a:extLst>
              <a:ext uri="{FF2B5EF4-FFF2-40B4-BE49-F238E27FC236}">
                <a16:creationId xmlns:a16="http://schemas.microsoft.com/office/drawing/2014/main" id="{469D8020-BC50-4D64-8CCB-BCD1833AF6FA}"/>
              </a:ext>
            </a:extLst>
          </p:cNvPr>
          <p:cNvSpPr>
            <a:spLocks noGrp="1"/>
          </p:cNvSpPr>
          <p:nvPr>
            <p:ph idx="1"/>
          </p:nvPr>
        </p:nvSpPr>
        <p:spPr>
          <a:xfrm>
            <a:off x="136657" y="903726"/>
            <a:ext cx="8871624" cy="5117426"/>
          </a:xfrm>
        </p:spPr>
        <p:txBody>
          <a:bodyPr/>
          <a:lstStyle/>
          <a:p>
            <a:r>
              <a:rPr lang="en-US" sz="2400" dirty="0">
                <a:solidFill>
                  <a:srgbClr val="0070C0"/>
                </a:solidFill>
              </a:rPr>
              <a:t>Association Rules Mining - Host-based telnet session data </a:t>
            </a:r>
          </a:p>
          <a:p>
            <a:endParaRPr lang="en-US" sz="2400" dirty="0"/>
          </a:p>
          <a:p>
            <a:endParaRPr lang="en-US" b="0" dirty="0"/>
          </a:p>
          <a:p>
            <a:endParaRPr lang="en-US" b="0" dirty="0"/>
          </a:p>
        </p:txBody>
      </p:sp>
      <p:sp>
        <p:nvSpPr>
          <p:cNvPr id="4" name="Slide Number Placeholder 3">
            <a:extLst>
              <a:ext uri="{FF2B5EF4-FFF2-40B4-BE49-F238E27FC236}">
                <a16:creationId xmlns:a16="http://schemas.microsoft.com/office/drawing/2014/main" id="{09FB4619-FEE0-4516-B07B-87A81F984C56}"/>
              </a:ext>
            </a:extLst>
          </p:cNvPr>
          <p:cNvSpPr>
            <a:spLocks noGrp="1"/>
          </p:cNvSpPr>
          <p:nvPr>
            <p:ph type="sldNum" sz="quarter" idx="4"/>
          </p:nvPr>
        </p:nvSpPr>
        <p:spPr/>
        <p:txBody>
          <a:bodyPr/>
          <a:lstStyle/>
          <a:p>
            <a:fld id="{38CFBFC5-68E7-4431-8625-A5845C183C00}" type="slidenum">
              <a:rPr lang="en-US" smtClean="0"/>
              <a:pPr/>
              <a:t>23</a:t>
            </a:fld>
            <a:endParaRPr lang="en-US" dirty="0"/>
          </a:p>
        </p:txBody>
      </p:sp>
      <p:pic>
        <p:nvPicPr>
          <p:cNvPr id="5" name="Picture 4">
            <a:extLst>
              <a:ext uri="{FF2B5EF4-FFF2-40B4-BE49-F238E27FC236}">
                <a16:creationId xmlns:a16="http://schemas.microsoft.com/office/drawing/2014/main" id="{354C8A1A-F1D5-4EBC-A365-2B939C821D73}"/>
              </a:ext>
            </a:extLst>
          </p:cNvPr>
          <p:cNvPicPr>
            <a:picLocks noChangeAspect="1"/>
          </p:cNvPicPr>
          <p:nvPr/>
        </p:nvPicPr>
        <p:blipFill>
          <a:blip r:embed="rId2"/>
          <a:stretch>
            <a:fillRect/>
          </a:stretch>
        </p:blipFill>
        <p:spPr>
          <a:xfrm>
            <a:off x="219899" y="2157499"/>
            <a:ext cx="3219450" cy="4128341"/>
          </a:xfrm>
          <a:prstGeom prst="rect">
            <a:avLst/>
          </a:prstGeom>
        </p:spPr>
      </p:pic>
      <p:pic>
        <p:nvPicPr>
          <p:cNvPr id="6" name="Picture 5">
            <a:extLst>
              <a:ext uri="{FF2B5EF4-FFF2-40B4-BE49-F238E27FC236}">
                <a16:creationId xmlns:a16="http://schemas.microsoft.com/office/drawing/2014/main" id="{233CAFF7-7D72-4C58-B7B6-3080A9C6B3ED}"/>
              </a:ext>
            </a:extLst>
          </p:cNvPr>
          <p:cNvPicPr>
            <a:picLocks noChangeAspect="1"/>
          </p:cNvPicPr>
          <p:nvPr/>
        </p:nvPicPr>
        <p:blipFill>
          <a:blip r:embed="rId3"/>
          <a:stretch>
            <a:fillRect/>
          </a:stretch>
        </p:blipFill>
        <p:spPr>
          <a:xfrm>
            <a:off x="4028251" y="3151154"/>
            <a:ext cx="4895850" cy="2714625"/>
          </a:xfrm>
          <a:prstGeom prst="rect">
            <a:avLst/>
          </a:prstGeom>
        </p:spPr>
      </p:pic>
      <p:sp>
        <p:nvSpPr>
          <p:cNvPr id="7" name="TextBox 6">
            <a:extLst>
              <a:ext uri="{FF2B5EF4-FFF2-40B4-BE49-F238E27FC236}">
                <a16:creationId xmlns:a16="http://schemas.microsoft.com/office/drawing/2014/main" id="{84C2B9C0-3E54-4813-8180-F21DF5DF9A8B}"/>
              </a:ext>
            </a:extLst>
          </p:cNvPr>
          <p:cNvSpPr txBox="1"/>
          <p:nvPr/>
        </p:nvSpPr>
        <p:spPr>
          <a:xfrm>
            <a:off x="219899" y="1788167"/>
            <a:ext cx="2143407" cy="369332"/>
          </a:xfrm>
          <a:prstGeom prst="rect">
            <a:avLst/>
          </a:prstGeom>
          <a:noFill/>
        </p:spPr>
        <p:txBody>
          <a:bodyPr wrap="none" rtlCol="0">
            <a:spAutoFit/>
          </a:bodyPr>
          <a:lstStyle/>
          <a:p>
            <a:r>
              <a:rPr lang="en-US" dirty="0"/>
              <a:t>Shell Command Data</a:t>
            </a:r>
          </a:p>
        </p:txBody>
      </p:sp>
      <p:sp>
        <p:nvSpPr>
          <p:cNvPr id="8" name="TextBox 7">
            <a:extLst>
              <a:ext uri="{FF2B5EF4-FFF2-40B4-BE49-F238E27FC236}">
                <a16:creationId xmlns:a16="http://schemas.microsoft.com/office/drawing/2014/main" id="{87E5D34A-5F39-4B71-AA6A-61BFBB3D9E8E}"/>
              </a:ext>
            </a:extLst>
          </p:cNvPr>
          <p:cNvSpPr txBox="1"/>
          <p:nvPr/>
        </p:nvSpPr>
        <p:spPr>
          <a:xfrm>
            <a:off x="6167677" y="6118598"/>
            <a:ext cx="3092513" cy="261610"/>
          </a:xfrm>
          <a:prstGeom prst="rect">
            <a:avLst/>
          </a:prstGeom>
          <a:noFill/>
        </p:spPr>
        <p:txBody>
          <a:bodyPr wrap="none" rtlCol="0">
            <a:spAutoFit/>
          </a:bodyPr>
          <a:lstStyle/>
          <a:p>
            <a:r>
              <a:rPr lang="en-US" sz="1100" b="1" i="1" dirty="0"/>
              <a:t>Source: Data Mining &amp; ML in Cybersecurity (2011)</a:t>
            </a:r>
          </a:p>
        </p:txBody>
      </p:sp>
      <p:sp>
        <p:nvSpPr>
          <p:cNvPr id="9" name="TextBox 8">
            <a:extLst>
              <a:ext uri="{FF2B5EF4-FFF2-40B4-BE49-F238E27FC236}">
                <a16:creationId xmlns:a16="http://schemas.microsoft.com/office/drawing/2014/main" id="{5C47A97D-17F5-473F-97A1-215370350AE0}"/>
              </a:ext>
            </a:extLst>
          </p:cNvPr>
          <p:cNvSpPr txBox="1"/>
          <p:nvPr/>
        </p:nvSpPr>
        <p:spPr>
          <a:xfrm>
            <a:off x="6371617" y="5009745"/>
            <a:ext cx="526586" cy="276999"/>
          </a:xfrm>
          <a:prstGeom prst="rect">
            <a:avLst/>
          </a:prstGeom>
          <a:noFill/>
        </p:spPr>
        <p:txBody>
          <a:bodyPr wrap="square" rtlCol="0">
            <a:spAutoFit/>
          </a:bodyPr>
          <a:lstStyle/>
          <a:p>
            <a:r>
              <a:rPr lang="en-US" sz="1200" b="1" dirty="0"/>
              <a:t>25 %</a:t>
            </a:r>
          </a:p>
        </p:txBody>
      </p:sp>
      <p:sp>
        <p:nvSpPr>
          <p:cNvPr id="10" name="TextBox 9">
            <a:extLst>
              <a:ext uri="{FF2B5EF4-FFF2-40B4-BE49-F238E27FC236}">
                <a16:creationId xmlns:a16="http://schemas.microsoft.com/office/drawing/2014/main" id="{5A637AD3-2AA9-4528-A85A-B586B30AB6A4}"/>
              </a:ext>
            </a:extLst>
          </p:cNvPr>
          <p:cNvSpPr txBox="1"/>
          <p:nvPr/>
        </p:nvSpPr>
        <p:spPr>
          <a:xfrm>
            <a:off x="3736067" y="2606968"/>
            <a:ext cx="5480218" cy="369332"/>
          </a:xfrm>
          <a:prstGeom prst="rect">
            <a:avLst/>
          </a:prstGeom>
          <a:noFill/>
        </p:spPr>
        <p:txBody>
          <a:bodyPr wrap="none" rtlCol="0">
            <a:spAutoFit/>
          </a:bodyPr>
          <a:lstStyle/>
          <a:p>
            <a:r>
              <a:rPr lang="en-US" dirty="0"/>
              <a:t>Association Rules generated for the shell command data</a:t>
            </a:r>
          </a:p>
        </p:txBody>
      </p:sp>
    </p:spTree>
    <p:extLst>
      <p:ext uri="{BB962C8B-B14F-4D97-AF65-F5344CB8AC3E}">
        <p14:creationId xmlns:p14="http://schemas.microsoft.com/office/powerpoint/2010/main" val="368190137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66A8C6-BDB9-49F1-981A-08DE52CC5FB4}"/>
              </a:ext>
            </a:extLst>
          </p:cNvPr>
          <p:cNvSpPr>
            <a:spLocks noGrp="1"/>
          </p:cNvSpPr>
          <p:nvPr>
            <p:ph type="title"/>
          </p:nvPr>
        </p:nvSpPr>
        <p:spPr>
          <a:xfrm>
            <a:off x="97278" y="52213"/>
            <a:ext cx="8871624" cy="620307"/>
          </a:xfrm>
        </p:spPr>
        <p:txBody>
          <a:bodyPr>
            <a:normAutofit/>
          </a:bodyPr>
          <a:lstStyle/>
          <a:p>
            <a:r>
              <a:rPr lang="en-US" sz="3400" b="0" dirty="0">
                <a:solidFill>
                  <a:srgbClr val="0070C0"/>
                </a:solidFill>
              </a:rPr>
              <a:t>Misuse/Signature Detection Example 2</a:t>
            </a:r>
          </a:p>
        </p:txBody>
      </p:sp>
      <p:sp>
        <p:nvSpPr>
          <p:cNvPr id="3" name="Content Placeholder 2">
            <a:extLst>
              <a:ext uri="{FF2B5EF4-FFF2-40B4-BE49-F238E27FC236}">
                <a16:creationId xmlns:a16="http://schemas.microsoft.com/office/drawing/2014/main" id="{469D8020-BC50-4D64-8CCB-BCD1833AF6FA}"/>
              </a:ext>
            </a:extLst>
          </p:cNvPr>
          <p:cNvSpPr>
            <a:spLocks noGrp="1"/>
          </p:cNvSpPr>
          <p:nvPr>
            <p:ph idx="1"/>
          </p:nvPr>
        </p:nvSpPr>
        <p:spPr>
          <a:xfrm>
            <a:off x="136657" y="903726"/>
            <a:ext cx="8871624" cy="5117426"/>
          </a:xfrm>
        </p:spPr>
        <p:txBody>
          <a:bodyPr/>
          <a:lstStyle/>
          <a:p>
            <a:r>
              <a:rPr lang="en-US" sz="2400" dirty="0">
                <a:solidFill>
                  <a:srgbClr val="0070C0"/>
                </a:solidFill>
              </a:rPr>
              <a:t>Association Rules Mining – Network Traffic Data</a:t>
            </a:r>
          </a:p>
          <a:p>
            <a:endParaRPr lang="en-US" sz="2400" dirty="0"/>
          </a:p>
          <a:p>
            <a:endParaRPr lang="en-US" b="0" dirty="0"/>
          </a:p>
          <a:p>
            <a:endParaRPr lang="en-US" b="0" dirty="0"/>
          </a:p>
        </p:txBody>
      </p:sp>
      <p:sp>
        <p:nvSpPr>
          <p:cNvPr id="4" name="Slide Number Placeholder 3">
            <a:extLst>
              <a:ext uri="{FF2B5EF4-FFF2-40B4-BE49-F238E27FC236}">
                <a16:creationId xmlns:a16="http://schemas.microsoft.com/office/drawing/2014/main" id="{09FB4619-FEE0-4516-B07B-87A81F984C56}"/>
              </a:ext>
            </a:extLst>
          </p:cNvPr>
          <p:cNvSpPr>
            <a:spLocks noGrp="1"/>
          </p:cNvSpPr>
          <p:nvPr>
            <p:ph type="sldNum" sz="quarter" idx="4"/>
          </p:nvPr>
        </p:nvSpPr>
        <p:spPr/>
        <p:txBody>
          <a:bodyPr/>
          <a:lstStyle/>
          <a:p>
            <a:fld id="{38CFBFC5-68E7-4431-8625-A5845C183C00}" type="slidenum">
              <a:rPr lang="en-US" smtClean="0"/>
              <a:pPr/>
              <a:t>24</a:t>
            </a:fld>
            <a:endParaRPr lang="en-US" dirty="0"/>
          </a:p>
        </p:txBody>
      </p:sp>
      <p:sp>
        <p:nvSpPr>
          <p:cNvPr id="7" name="TextBox 6">
            <a:extLst>
              <a:ext uri="{FF2B5EF4-FFF2-40B4-BE49-F238E27FC236}">
                <a16:creationId xmlns:a16="http://schemas.microsoft.com/office/drawing/2014/main" id="{84C2B9C0-3E54-4813-8180-F21DF5DF9A8B}"/>
              </a:ext>
            </a:extLst>
          </p:cNvPr>
          <p:cNvSpPr txBox="1"/>
          <p:nvPr/>
        </p:nvSpPr>
        <p:spPr>
          <a:xfrm>
            <a:off x="219899" y="1719743"/>
            <a:ext cx="2107821" cy="369332"/>
          </a:xfrm>
          <a:prstGeom prst="rect">
            <a:avLst/>
          </a:prstGeom>
          <a:noFill/>
        </p:spPr>
        <p:txBody>
          <a:bodyPr wrap="none" rtlCol="0">
            <a:spAutoFit/>
          </a:bodyPr>
          <a:lstStyle/>
          <a:p>
            <a:r>
              <a:rPr lang="en-US" dirty="0"/>
              <a:t>Network Traffic Data</a:t>
            </a:r>
          </a:p>
        </p:txBody>
      </p:sp>
      <p:sp>
        <p:nvSpPr>
          <p:cNvPr id="8" name="TextBox 7">
            <a:extLst>
              <a:ext uri="{FF2B5EF4-FFF2-40B4-BE49-F238E27FC236}">
                <a16:creationId xmlns:a16="http://schemas.microsoft.com/office/drawing/2014/main" id="{87E5D34A-5F39-4B71-AA6A-61BFBB3D9E8E}"/>
              </a:ext>
            </a:extLst>
          </p:cNvPr>
          <p:cNvSpPr txBox="1"/>
          <p:nvPr/>
        </p:nvSpPr>
        <p:spPr>
          <a:xfrm>
            <a:off x="5398742" y="6082707"/>
            <a:ext cx="3885744" cy="307777"/>
          </a:xfrm>
          <a:prstGeom prst="rect">
            <a:avLst/>
          </a:prstGeom>
          <a:noFill/>
        </p:spPr>
        <p:txBody>
          <a:bodyPr wrap="none" rtlCol="0">
            <a:spAutoFit/>
          </a:bodyPr>
          <a:lstStyle/>
          <a:p>
            <a:r>
              <a:rPr lang="en-US" sz="1400" b="1" i="1" dirty="0"/>
              <a:t>Source: Data Mining &amp; ML in Cybersecurity (2011)</a:t>
            </a:r>
          </a:p>
        </p:txBody>
      </p:sp>
      <p:sp>
        <p:nvSpPr>
          <p:cNvPr id="10" name="TextBox 9">
            <a:extLst>
              <a:ext uri="{FF2B5EF4-FFF2-40B4-BE49-F238E27FC236}">
                <a16:creationId xmlns:a16="http://schemas.microsoft.com/office/drawing/2014/main" id="{5A637AD3-2AA9-4528-A85A-B586B30AB6A4}"/>
              </a:ext>
            </a:extLst>
          </p:cNvPr>
          <p:cNvSpPr txBox="1"/>
          <p:nvPr/>
        </p:nvSpPr>
        <p:spPr>
          <a:xfrm>
            <a:off x="219899" y="4317591"/>
            <a:ext cx="5597943" cy="369332"/>
          </a:xfrm>
          <a:prstGeom prst="rect">
            <a:avLst/>
          </a:prstGeom>
          <a:noFill/>
        </p:spPr>
        <p:txBody>
          <a:bodyPr wrap="none" rtlCol="0">
            <a:spAutoFit/>
          </a:bodyPr>
          <a:lstStyle/>
          <a:p>
            <a:r>
              <a:rPr lang="en-US" dirty="0"/>
              <a:t>Association Rules generated from the </a:t>
            </a:r>
            <a:r>
              <a:rPr lang="en-US"/>
              <a:t>network traffic data</a:t>
            </a:r>
            <a:endParaRPr lang="en-US" dirty="0"/>
          </a:p>
        </p:txBody>
      </p:sp>
      <p:pic>
        <p:nvPicPr>
          <p:cNvPr id="11" name="Picture 10">
            <a:extLst>
              <a:ext uri="{FF2B5EF4-FFF2-40B4-BE49-F238E27FC236}">
                <a16:creationId xmlns:a16="http://schemas.microsoft.com/office/drawing/2014/main" id="{0B700851-577D-4281-BBBA-53112393B8B6}"/>
              </a:ext>
            </a:extLst>
          </p:cNvPr>
          <p:cNvPicPr>
            <a:picLocks noChangeAspect="1"/>
          </p:cNvPicPr>
          <p:nvPr/>
        </p:nvPicPr>
        <p:blipFill>
          <a:blip r:embed="rId2"/>
          <a:stretch>
            <a:fillRect/>
          </a:stretch>
        </p:blipFill>
        <p:spPr>
          <a:xfrm>
            <a:off x="1361404" y="2089075"/>
            <a:ext cx="4724400" cy="2000250"/>
          </a:xfrm>
          <a:prstGeom prst="rect">
            <a:avLst/>
          </a:prstGeom>
        </p:spPr>
      </p:pic>
      <p:pic>
        <p:nvPicPr>
          <p:cNvPr id="12" name="Picture 11">
            <a:extLst>
              <a:ext uri="{FF2B5EF4-FFF2-40B4-BE49-F238E27FC236}">
                <a16:creationId xmlns:a16="http://schemas.microsoft.com/office/drawing/2014/main" id="{EF7A06BE-8436-492A-8579-0FA656DE6242}"/>
              </a:ext>
            </a:extLst>
          </p:cNvPr>
          <p:cNvPicPr>
            <a:picLocks noChangeAspect="1"/>
          </p:cNvPicPr>
          <p:nvPr/>
        </p:nvPicPr>
        <p:blipFill>
          <a:blip r:embed="rId3"/>
          <a:stretch>
            <a:fillRect/>
          </a:stretch>
        </p:blipFill>
        <p:spPr>
          <a:xfrm>
            <a:off x="298895" y="4954573"/>
            <a:ext cx="5987978" cy="491970"/>
          </a:xfrm>
          <a:prstGeom prst="rect">
            <a:avLst/>
          </a:prstGeom>
        </p:spPr>
      </p:pic>
      <p:pic>
        <p:nvPicPr>
          <p:cNvPr id="13" name="Picture 12">
            <a:extLst>
              <a:ext uri="{FF2B5EF4-FFF2-40B4-BE49-F238E27FC236}">
                <a16:creationId xmlns:a16="http://schemas.microsoft.com/office/drawing/2014/main" id="{129794E0-28DB-490B-AB67-FF0692F167A5}"/>
              </a:ext>
            </a:extLst>
          </p:cNvPr>
          <p:cNvPicPr>
            <a:picLocks noChangeAspect="1"/>
          </p:cNvPicPr>
          <p:nvPr/>
        </p:nvPicPr>
        <p:blipFill>
          <a:blip r:embed="rId4"/>
          <a:stretch>
            <a:fillRect/>
          </a:stretch>
        </p:blipFill>
        <p:spPr>
          <a:xfrm>
            <a:off x="422720" y="5616863"/>
            <a:ext cx="5216632" cy="404289"/>
          </a:xfrm>
          <a:prstGeom prst="rect">
            <a:avLst/>
          </a:prstGeom>
        </p:spPr>
      </p:pic>
    </p:spTree>
    <p:extLst>
      <p:ext uri="{BB962C8B-B14F-4D97-AF65-F5344CB8AC3E}">
        <p14:creationId xmlns:p14="http://schemas.microsoft.com/office/powerpoint/2010/main" val="346347609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88F77-1F05-452F-BD6B-045E48150E43}"/>
              </a:ext>
            </a:extLst>
          </p:cNvPr>
          <p:cNvSpPr>
            <a:spLocks noGrp="1"/>
          </p:cNvSpPr>
          <p:nvPr>
            <p:ph type="title"/>
          </p:nvPr>
        </p:nvSpPr>
        <p:spPr>
          <a:xfrm>
            <a:off x="200922" y="-150545"/>
            <a:ext cx="8664336" cy="814478"/>
          </a:xfrm>
        </p:spPr>
        <p:txBody>
          <a:bodyPr>
            <a:normAutofit/>
          </a:bodyPr>
          <a:lstStyle/>
          <a:p>
            <a:r>
              <a:rPr lang="en-US" sz="3400" b="0" dirty="0">
                <a:solidFill>
                  <a:srgbClr val="0070C0"/>
                </a:solidFill>
              </a:rPr>
              <a:t>Misuse/Signature Detection Example 3</a:t>
            </a:r>
          </a:p>
        </p:txBody>
      </p:sp>
      <p:sp>
        <p:nvSpPr>
          <p:cNvPr id="3" name="Content Placeholder 2">
            <a:extLst>
              <a:ext uri="{FF2B5EF4-FFF2-40B4-BE49-F238E27FC236}">
                <a16:creationId xmlns:a16="http://schemas.microsoft.com/office/drawing/2014/main" id="{D36009E3-4055-4A38-8AB8-3390E9673096}"/>
              </a:ext>
            </a:extLst>
          </p:cNvPr>
          <p:cNvSpPr>
            <a:spLocks noGrp="1"/>
          </p:cNvSpPr>
          <p:nvPr>
            <p:ph idx="1"/>
          </p:nvPr>
        </p:nvSpPr>
        <p:spPr>
          <a:xfrm>
            <a:off x="-468" y="3507592"/>
            <a:ext cx="4624703" cy="1766281"/>
          </a:xfrm>
        </p:spPr>
        <p:txBody>
          <a:bodyPr>
            <a:normAutofit lnSpcReduction="10000"/>
          </a:bodyPr>
          <a:lstStyle/>
          <a:p>
            <a:r>
              <a:rPr lang="en-US" sz="1600" b="0" dirty="0"/>
              <a:t>X: Independent variables (word count in email)</a:t>
            </a:r>
          </a:p>
          <a:p>
            <a:endParaRPr lang="en-US" sz="1600" b="0" dirty="0"/>
          </a:p>
          <a:p>
            <a:r>
              <a:rPr lang="en-US" sz="1600" b="0" dirty="0"/>
              <a:t>Y : Target variable - Spam (1) or No spam (0)</a:t>
            </a:r>
          </a:p>
          <a:p>
            <a:pPr marL="0" indent="0">
              <a:buNone/>
            </a:pPr>
            <a:endParaRPr lang="en-US" sz="1600" b="0" dirty="0"/>
          </a:p>
          <a:p>
            <a:r>
              <a:rPr lang="en-US" sz="1600" dirty="0"/>
              <a:t>Goal: Y ~ f(X) </a:t>
            </a:r>
            <a:r>
              <a:rPr lang="en-US" sz="1600" b="0" dirty="0"/>
              <a:t>(for numeric algorithms)</a:t>
            </a:r>
            <a:endParaRPr lang="en-US" sz="1600" dirty="0"/>
          </a:p>
        </p:txBody>
      </p:sp>
      <p:sp>
        <p:nvSpPr>
          <p:cNvPr id="4" name="Slide Number Placeholder 3">
            <a:extLst>
              <a:ext uri="{FF2B5EF4-FFF2-40B4-BE49-F238E27FC236}">
                <a16:creationId xmlns:a16="http://schemas.microsoft.com/office/drawing/2014/main" id="{1C96DA9A-3B76-4681-B5F2-B8EA983D52DD}"/>
              </a:ext>
            </a:extLst>
          </p:cNvPr>
          <p:cNvSpPr>
            <a:spLocks noGrp="1"/>
          </p:cNvSpPr>
          <p:nvPr>
            <p:ph type="sldNum" sz="quarter" idx="4"/>
          </p:nvPr>
        </p:nvSpPr>
        <p:spPr/>
        <p:txBody>
          <a:bodyPr/>
          <a:lstStyle/>
          <a:p>
            <a:fld id="{38CFBFC5-68E7-4431-8625-A5845C183C00}" type="slidenum">
              <a:rPr lang="en-US" smtClean="0"/>
              <a:pPr/>
              <a:t>25</a:t>
            </a:fld>
            <a:endParaRPr lang="en-US" dirty="0"/>
          </a:p>
        </p:txBody>
      </p:sp>
      <p:graphicFrame>
        <p:nvGraphicFramePr>
          <p:cNvPr id="5" name="Table 4">
            <a:extLst>
              <a:ext uri="{FF2B5EF4-FFF2-40B4-BE49-F238E27FC236}">
                <a16:creationId xmlns:a16="http://schemas.microsoft.com/office/drawing/2014/main" id="{D1F35871-0912-4769-9412-40DB7C254C08}"/>
              </a:ext>
            </a:extLst>
          </p:cNvPr>
          <p:cNvGraphicFramePr>
            <a:graphicFrameLocks noGrp="1"/>
          </p:cNvGraphicFramePr>
          <p:nvPr>
            <p:extLst>
              <p:ext uri="{D42A27DB-BD31-4B8C-83A1-F6EECF244321}">
                <p14:modId xmlns:p14="http://schemas.microsoft.com/office/powerpoint/2010/main" val="2254067578"/>
              </p:ext>
            </p:extLst>
          </p:nvPr>
        </p:nvGraphicFramePr>
        <p:xfrm>
          <a:off x="1131299" y="5546626"/>
          <a:ext cx="4512181" cy="731520"/>
        </p:xfrm>
        <a:graphic>
          <a:graphicData uri="http://schemas.openxmlformats.org/drawingml/2006/table">
            <a:tbl>
              <a:tblPr firstRow="1" bandRow="1">
                <a:tableStyleId>{5C22544A-7EE6-4342-B048-85BDC9FD1C3A}</a:tableStyleId>
              </a:tblPr>
              <a:tblGrid>
                <a:gridCol w="942130">
                  <a:extLst>
                    <a:ext uri="{9D8B030D-6E8A-4147-A177-3AD203B41FA5}">
                      <a16:colId xmlns:a16="http://schemas.microsoft.com/office/drawing/2014/main" val="903780759"/>
                    </a:ext>
                  </a:extLst>
                </a:gridCol>
                <a:gridCol w="1078967">
                  <a:extLst>
                    <a:ext uri="{9D8B030D-6E8A-4147-A177-3AD203B41FA5}">
                      <a16:colId xmlns:a16="http://schemas.microsoft.com/office/drawing/2014/main" val="1469219493"/>
                    </a:ext>
                  </a:extLst>
                </a:gridCol>
                <a:gridCol w="1401586">
                  <a:extLst>
                    <a:ext uri="{9D8B030D-6E8A-4147-A177-3AD203B41FA5}">
                      <a16:colId xmlns:a16="http://schemas.microsoft.com/office/drawing/2014/main" val="3280406508"/>
                    </a:ext>
                  </a:extLst>
                </a:gridCol>
                <a:gridCol w="1089498">
                  <a:extLst>
                    <a:ext uri="{9D8B030D-6E8A-4147-A177-3AD203B41FA5}">
                      <a16:colId xmlns:a16="http://schemas.microsoft.com/office/drawing/2014/main" val="3923076172"/>
                    </a:ext>
                  </a:extLst>
                </a:gridCol>
              </a:tblGrid>
              <a:tr h="185420">
                <a:tc>
                  <a:txBody>
                    <a:bodyPr/>
                    <a:lstStyle/>
                    <a:p>
                      <a:r>
                        <a:rPr lang="en-US" dirty="0"/>
                        <a:t>URL</a:t>
                      </a:r>
                    </a:p>
                  </a:txBody>
                  <a:tcPr/>
                </a:tc>
                <a:tc>
                  <a:txBody>
                    <a:bodyPr/>
                    <a:lstStyle/>
                    <a:p>
                      <a:r>
                        <a:rPr lang="en-US" dirty="0"/>
                        <a:t>help</a:t>
                      </a:r>
                    </a:p>
                  </a:txBody>
                  <a:tcPr/>
                </a:tc>
                <a:tc>
                  <a:txBody>
                    <a:bodyPr/>
                    <a:lstStyle/>
                    <a:p>
                      <a:r>
                        <a:rPr lang="en-US" dirty="0"/>
                        <a:t>deal</a:t>
                      </a:r>
                    </a:p>
                  </a:txBody>
                  <a:tcPr/>
                </a:tc>
                <a:tc>
                  <a:txBody>
                    <a:bodyPr/>
                    <a:lstStyle/>
                    <a:p>
                      <a:r>
                        <a:rPr lang="en-US" dirty="0"/>
                        <a:t>prize</a:t>
                      </a:r>
                    </a:p>
                  </a:txBody>
                  <a:tcPr/>
                </a:tc>
                <a:extLst>
                  <a:ext uri="{0D108BD9-81ED-4DB2-BD59-A6C34878D82A}">
                    <a16:rowId xmlns:a16="http://schemas.microsoft.com/office/drawing/2014/main" val="750089279"/>
                  </a:ext>
                </a:extLst>
              </a:tr>
              <a:tr h="185420">
                <a:tc>
                  <a:txBody>
                    <a:bodyPr/>
                    <a:lstStyle/>
                    <a:p>
                      <a:r>
                        <a:rPr lang="en-US" dirty="0"/>
                        <a:t>1</a:t>
                      </a:r>
                    </a:p>
                  </a:txBody>
                  <a:tcPr/>
                </a:tc>
                <a:tc>
                  <a:txBody>
                    <a:bodyPr/>
                    <a:lstStyle/>
                    <a:p>
                      <a:r>
                        <a:rPr lang="en-US" dirty="0"/>
                        <a:t>0</a:t>
                      </a:r>
                    </a:p>
                  </a:txBody>
                  <a:tcPr/>
                </a:tc>
                <a:tc>
                  <a:txBody>
                    <a:bodyPr/>
                    <a:lstStyle/>
                    <a:p>
                      <a:r>
                        <a:rPr lang="en-US" dirty="0"/>
                        <a:t>1</a:t>
                      </a:r>
                    </a:p>
                  </a:txBody>
                  <a:tcPr/>
                </a:tc>
                <a:tc>
                  <a:txBody>
                    <a:bodyPr/>
                    <a:lstStyle/>
                    <a:p>
                      <a:r>
                        <a:rPr lang="en-US" dirty="0"/>
                        <a:t>1</a:t>
                      </a:r>
                    </a:p>
                  </a:txBody>
                  <a:tcPr/>
                </a:tc>
                <a:extLst>
                  <a:ext uri="{0D108BD9-81ED-4DB2-BD59-A6C34878D82A}">
                    <a16:rowId xmlns:a16="http://schemas.microsoft.com/office/drawing/2014/main" val="2700477455"/>
                  </a:ext>
                </a:extLst>
              </a:tr>
            </a:tbl>
          </a:graphicData>
        </a:graphic>
      </p:graphicFrame>
      <p:sp>
        <p:nvSpPr>
          <p:cNvPr id="7" name="Arrow: Right 6">
            <a:extLst>
              <a:ext uri="{FF2B5EF4-FFF2-40B4-BE49-F238E27FC236}">
                <a16:creationId xmlns:a16="http://schemas.microsoft.com/office/drawing/2014/main" id="{6D235940-12DC-4A74-BACD-7BD2819756F8}"/>
              </a:ext>
            </a:extLst>
          </p:cNvPr>
          <p:cNvSpPr/>
          <p:nvPr/>
        </p:nvSpPr>
        <p:spPr>
          <a:xfrm>
            <a:off x="5901153" y="5847131"/>
            <a:ext cx="700392" cy="193916"/>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E1DC2D93-347D-4077-8156-14CC7EC20C25}"/>
              </a:ext>
            </a:extLst>
          </p:cNvPr>
          <p:cNvSpPr/>
          <p:nvPr/>
        </p:nvSpPr>
        <p:spPr>
          <a:xfrm>
            <a:off x="6771387" y="5804310"/>
            <a:ext cx="700392" cy="369332"/>
          </a:xfrm>
          <a:prstGeom prst="rect">
            <a:avLst/>
          </a:prstGeom>
        </p:spPr>
        <p:txBody>
          <a:bodyPr wrap="square">
            <a:spAutoFit/>
          </a:bodyPr>
          <a:lstStyle/>
          <a:p>
            <a:r>
              <a:rPr lang="en-US" dirty="0"/>
              <a:t>f(X) </a:t>
            </a:r>
          </a:p>
        </p:txBody>
      </p:sp>
      <p:sp>
        <p:nvSpPr>
          <p:cNvPr id="10" name="Rectangle 9">
            <a:extLst>
              <a:ext uri="{FF2B5EF4-FFF2-40B4-BE49-F238E27FC236}">
                <a16:creationId xmlns:a16="http://schemas.microsoft.com/office/drawing/2014/main" id="{95FE9C75-5A9B-4608-8235-CAD1AC4542D1}"/>
              </a:ext>
            </a:extLst>
          </p:cNvPr>
          <p:cNvSpPr/>
          <p:nvPr/>
        </p:nvSpPr>
        <p:spPr>
          <a:xfrm>
            <a:off x="7964254" y="4968370"/>
            <a:ext cx="1067921" cy="1477328"/>
          </a:xfrm>
          <a:prstGeom prst="rect">
            <a:avLst/>
          </a:prstGeom>
        </p:spPr>
        <p:txBody>
          <a:bodyPr wrap="square">
            <a:spAutoFit/>
          </a:bodyPr>
          <a:lstStyle/>
          <a:p>
            <a:r>
              <a:rPr lang="en-US" dirty="0">
                <a:solidFill>
                  <a:srgbClr val="C00000"/>
                </a:solidFill>
              </a:rPr>
              <a:t>Spam</a:t>
            </a:r>
          </a:p>
          <a:p>
            <a:endParaRPr lang="en-US" dirty="0">
              <a:solidFill>
                <a:srgbClr val="C00000"/>
              </a:solidFill>
            </a:endParaRPr>
          </a:p>
          <a:p>
            <a:r>
              <a:rPr lang="en-US" dirty="0"/>
              <a:t>Or</a:t>
            </a:r>
          </a:p>
          <a:p>
            <a:endParaRPr lang="en-US" dirty="0"/>
          </a:p>
          <a:p>
            <a:r>
              <a:rPr lang="en-US" dirty="0">
                <a:solidFill>
                  <a:srgbClr val="0070C0"/>
                </a:solidFill>
              </a:rPr>
              <a:t>No spam </a:t>
            </a:r>
          </a:p>
        </p:txBody>
      </p:sp>
      <p:cxnSp>
        <p:nvCxnSpPr>
          <p:cNvPr id="13" name="Straight Arrow Connector 12">
            <a:extLst>
              <a:ext uri="{FF2B5EF4-FFF2-40B4-BE49-F238E27FC236}">
                <a16:creationId xmlns:a16="http://schemas.microsoft.com/office/drawing/2014/main" id="{F94F90C7-EE1F-4C9C-9032-1A432C841EC0}"/>
              </a:ext>
            </a:extLst>
          </p:cNvPr>
          <p:cNvCxnSpPr>
            <a:cxnSpLocks/>
          </p:cNvCxnSpPr>
          <p:nvPr/>
        </p:nvCxnSpPr>
        <p:spPr>
          <a:xfrm flipV="1">
            <a:off x="7203876" y="5233481"/>
            <a:ext cx="808825" cy="65853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0FDD250C-0DD6-4814-AE7A-5563B1C66CAB}"/>
              </a:ext>
            </a:extLst>
          </p:cNvPr>
          <p:cNvCxnSpPr>
            <a:cxnSpLocks/>
          </p:cNvCxnSpPr>
          <p:nvPr/>
        </p:nvCxnSpPr>
        <p:spPr>
          <a:xfrm>
            <a:off x="7189600" y="5961412"/>
            <a:ext cx="823101" cy="30561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15362" name="Picture 2" descr="Image result for spam">
            <a:extLst>
              <a:ext uri="{FF2B5EF4-FFF2-40B4-BE49-F238E27FC236}">
                <a16:creationId xmlns:a16="http://schemas.microsoft.com/office/drawing/2014/main" id="{F422E8FF-75CA-4FAF-BC3D-381A9DCE08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9238" y="1819038"/>
            <a:ext cx="1247413" cy="1230854"/>
          </a:xfrm>
          <a:prstGeom prst="rect">
            <a:avLst/>
          </a:prstGeom>
          <a:noFill/>
          <a:extLst>
            <a:ext uri="{909E8E84-426E-40dd-AFC4-6F175D3DCCD1}">
              <a14:hiddenFill xmlns="" xmlns:a14="http://schemas.microsoft.com/office/drawing/2010/main">
                <a:solidFill>
                  <a:srgbClr val="FFFFFF"/>
                </a:solidFill>
              </a14:hiddenFill>
            </a:ext>
          </a:extLst>
        </p:spPr>
      </p:pic>
      <p:pic>
        <p:nvPicPr>
          <p:cNvPr id="15364" name="Picture 4" descr="Image result for not spam">
            <a:extLst>
              <a:ext uri="{FF2B5EF4-FFF2-40B4-BE49-F238E27FC236}">
                <a16:creationId xmlns:a16="http://schemas.microsoft.com/office/drawing/2014/main" id="{0A0FCB28-8794-43D4-816F-9C8FD40904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53424" y="1873467"/>
            <a:ext cx="1129590" cy="903672"/>
          </a:xfrm>
          <a:prstGeom prst="rect">
            <a:avLst/>
          </a:prstGeom>
          <a:noFill/>
          <a:extLst>
            <a:ext uri="{909E8E84-426E-40dd-AFC4-6F175D3DCCD1}">
              <a14:hiddenFill xmlns="" xmlns:a14="http://schemas.microsoft.com/office/drawing/2010/main">
                <a:solidFill>
                  <a:srgbClr val="FFFFFF"/>
                </a:solidFill>
              </a14:hiddenFill>
            </a:ext>
          </a:extLst>
        </p:spPr>
      </p:pic>
      <p:graphicFrame>
        <p:nvGraphicFramePr>
          <p:cNvPr id="6" name="Table 5">
            <a:extLst>
              <a:ext uri="{FF2B5EF4-FFF2-40B4-BE49-F238E27FC236}">
                <a16:creationId xmlns:a16="http://schemas.microsoft.com/office/drawing/2014/main" id="{2CC05F1F-FA33-4783-BE7D-5FCDDEF367B7}"/>
              </a:ext>
            </a:extLst>
          </p:cNvPr>
          <p:cNvGraphicFramePr>
            <a:graphicFrameLocks noGrp="1"/>
          </p:cNvGraphicFramePr>
          <p:nvPr>
            <p:extLst>
              <p:ext uri="{D42A27DB-BD31-4B8C-83A1-F6EECF244321}">
                <p14:modId xmlns:p14="http://schemas.microsoft.com/office/powerpoint/2010/main" val="2712955234"/>
              </p:ext>
            </p:extLst>
          </p:nvPr>
        </p:nvGraphicFramePr>
        <p:xfrm>
          <a:off x="4719793" y="1669008"/>
          <a:ext cx="4386555" cy="2468880"/>
        </p:xfrm>
        <a:graphic>
          <a:graphicData uri="http://schemas.openxmlformats.org/drawingml/2006/table">
            <a:tbl>
              <a:tblPr firstRow="1" bandRow="1">
                <a:tableStyleId>{5C22544A-7EE6-4342-B048-85BDC9FD1C3A}</a:tableStyleId>
              </a:tblPr>
              <a:tblGrid>
                <a:gridCol w="650463">
                  <a:extLst>
                    <a:ext uri="{9D8B030D-6E8A-4147-A177-3AD203B41FA5}">
                      <a16:colId xmlns:a16="http://schemas.microsoft.com/office/drawing/2014/main" val="3900270360"/>
                    </a:ext>
                  </a:extLst>
                </a:gridCol>
                <a:gridCol w="614133">
                  <a:extLst>
                    <a:ext uri="{9D8B030D-6E8A-4147-A177-3AD203B41FA5}">
                      <a16:colId xmlns:a16="http://schemas.microsoft.com/office/drawing/2014/main" val="3013667160"/>
                    </a:ext>
                  </a:extLst>
                </a:gridCol>
                <a:gridCol w="622570">
                  <a:extLst>
                    <a:ext uri="{9D8B030D-6E8A-4147-A177-3AD203B41FA5}">
                      <a16:colId xmlns:a16="http://schemas.microsoft.com/office/drawing/2014/main" val="4290114684"/>
                    </a:ext>
                  </a:extLst>
                </a:gridCol>
                <a:gridCol w="593387">
                  <a:extLst>
                    <a:ext uri="{9D8B030D-6E8A-4147-A177-3AD203B41FA5}">
                      <a16:colId xmlns:a16="http://schemas.microsoft.com/office/drawing/2014/main" val="3675627024"/>
                    </a:ext>
                  </a:extLst>
                </a:gridCol>
                <a:gridCol w="651753">
                  <a:extLst>
                    <a:ext uri="{9D8B030D-6E8A-4147-A177-3AD203B41FA5}">
                      <a16:colId xmlns:a16="http://schemas.microsoft.com/office/drawing/2014/main" val="2004794106"/>
                    </a:ext>
                  </a:extLst>
                </a:gridCol>
                <a:gridCol w="1254249">
                  <a:extLst>
                    <a:ext uri="{9D8B030D-6E8A-4147-A177-3AD203B41FA5}">
                      <a16:colId xmlns:a16="http://schemas.microsoft.com/office/drawing/2014/main" val="2054991810"/>
                    </a:ext>
                  </a:extLst>
                </a:gridCol>
              </a:tblGrid>
              <a:tr h="370840">
                <a:tc>
                  <a:txBody>
                    <a:bodyPr/>
                    <a:lstStyle/>
                    <a:p>
                      <a:endParaRPr lang="en-US" dirty="0"/>
                    </a:p>
                  </a:txBody>
                  <a:tcPr/>
                </a:tc>
                <a:tc>
                  <a:txBody>
                    <a:bodyPr/>
                    <a:lstStyle/>
                    <a:p>
                      <a:r>
                        <a:rPr lang="en-US" dirty="0"/>
                        <a:t>URL</a:t>
                      </a:r>
                    </a:p>
                  </a:txBody>
                  <a:tcPr/>
                </a:tc>
                <a:tc>
                  <a:txBody>
                    <a:bodyPr/>
                    <a:lstStyle/>
                    <a:p>
                      <a:r>
                        <a:rPr lang="en-US" dirty="0"/>
                        <a:t>help</a:t>
                      </a:r>
                    </a:p>
                  </a:txBody>
                  <a:tcPr/>
                </a:tc>
                <a:tc>
                  <a:txBody>
                    <a:bodyPr/>
                    <a:lstStyle/>
                    <a:p>
                      <a:r>
                        <a:rPr lang="en-US" dirty="0"/>
                        <a:t>deal</a:t>
                      </a:r>
                    </a:p>
                  </a:txBody>
                  <a:tcPr/>
                </a:tc>
                <a:tc>
                  <a:txBody>
                    <a:bodyPr/>
                    <a:lstStyle/>
                    <a:p>
                      <a:r>
                        <a:rPr lang="en-US" dirty="0"/>
                        <a:t>prize</a:t>
                      </a:r>
                    </a:p>
                  </a:txBody>
                  <a:tcPr/>
                </a:tc>
                <a:tc>
                  <a:txBody>
                    <a:bodyPr/>
                    <a:lstStyle/>
                    <a:p>
                      <a:r>
                        <a:rPr lang="en-US" dirty="0">
                          <a:solidFill>
                            <a:srgbClr val="FFC000"/>
                          </a:solidFill>
                        </a:rPr>
                        <a:t>Spam/</a:t>
                      </a:r>
                    </a:p>
                    <a:p>
                      <a:r>
                        <a:rPr lang="en-US" dirty="0">
                          <a:solidFill>
                            <a:srgbClr val="FFC000"/>
                          </a:solidFill>
                        </a:rPr>
                        <a:t>no spam</a:t>
                      </a:r>
                    </a:p>
                  </a:txBody>
                  <a:tcPr/>
                </a:tc>
                <a:extLst>
                  <a:ext uri="{0D108BD9-81ED-4DB2-BD59-A6C34878D82A}">
                    <a16:rowId xmlns:a16="http://schemas.microsoft.com/office/drawing/2014/main" val="1511337872"/>
                  </a:ext>
                </a:extLst>
              </a:tr>
              <a:tr h="0">
                <a:tc>
                  <a:txBody>
                    <a:bodyPr/>
                    <a:lstStyle/>
                    <a:p>
                      <a:r>
                        <a:rPr lang="en-US" dirty="0"/>
                        <a:t>1</a:t>
                      </a:r>
                    </a:p>
                  </a:txBody>
                  <a:tcPr/>
                </a:tc>
                <a:tc>
                  <a:txBody>
                    <a:bodyPr/>
                    <a:lstStyle/>
                    <a:p>
                      <a:r>
                        <a:rPr lang="en-US" dirty="0"/>
                        <a:t>1</a:t>
                      </a:r>
                    </a:p>
                  </a:txBody>
                  <a:tcPr/>
                </a:tc>
                <a:tc>
                  <a:txBody>
                    <a:bodyPr/>
                    <a:lstStyle/>
                    <a:p>
                      <a:r>
                        <a:rPr lang="en-US" dirty="0"/>
                        <a:t>0</a:t>
                      </a:r>
                    </a:p>
                  </a:txBody>
                  <a:tcPr/>
                </a:tc>
                <a:tc>
                  <a:txBody>
                    <a:bodyPr/>
                    <a:lstStyle/>
                    <a:p>
                      <a:r>
                        <a:rPr lang="en-US" dirty="0"/>
                        <a:t>1</a:t>
                      </a:r>
                    </a:p>
                  </a:txBody>
                  <a:tcPr/>
                </a:tc>
                <a:tc>
                  <a:txBody>
                    <a:bodyPr/>
                    <a:lstStyle/>
                    <a:p>
                      <a:r>
                        <a:rPr lang="en-US" dirty="0"/>
                        <a:t>1</a:t>
                      </a:r>
                    </a:p>
                  </a:txBody>
                  <a:tcPr/>
                </a:tc>
                <a:tc>
                  <a:txBody>
                    <a:bodyPr/>
                    <a:lstStyle/>
                    <a:p>
                      <a:r>
                        <a:rPr lang="en-US" dirty="0"/>
                        <a:t>0</a:t>
                      </a:r>
                    </a:p>
                  </a:txBody>
                  <a:tcPr/>
                </a:tc>
                <a:extLst>
                  <a:ext uri="{0D108BD9-81ED-4DB2-BD59-A6C34878D82A}">
                    <a16:rowId xmlns:a16="http://schemas.microsoft.com/office/drawing/2014/main" val="1252645265"/>
                  </a:ext>
                </a:extLst>
              </a:tr>
              <a:tr h="291592">
                <a:tc>
                  <a:txBody>
                    <a:bodyPr/>
                    <a:lstStyle/>
                    <a:p>
                      <a:r>
                        <a:rPr lang="en-US" dirty="0"/>
                        <a:t>2</a:t>
                      </a:r>
                    </a:p>
                  </a:txBody>
                  <a:tcPr/>
                </a:tc>
                <a:tc>
                  <a:txBody>
                    <a:bodyPr/>
                    <a:lstStyle/>
                    <a:p>
                      <a:r>
                        <a:rPr lang="en-US" dirty="0"/>
                        <a:t>0</a:t>
                      </a:r>
                    </a:p>
                  </a:txBody>
                  <a:tcPr/>
                </a:tc>
                <a:tc>
                  <a:txBody>
                    <a:bodyPr/>
                    <a:lstStyle/>
                    <a:p>
                      <a:r>
                        <a:rPr lang="en-US" dirty="0"/>
                        <a:t>1</a:t>
                      </a:r>
                    </a:p>
                  </a:txBody>
                  <a:tcPr/>
                </a:tc>
                <a:tc>
                  <a:txBody>
                    <a:bodyPr/>
                    <a:lstStyle/>
                    <a:p>
                      <a:r>
                        <a:rPr lang="en-US" dirty="0"/>
                        <a:t>0</a:t>
                      </a:r>
                    </a:p>
                  </a:txBody>
                  <a:tcPr/>
                </a:tc>
                <a:tc>
                  <a:txBody>
                    <a:bodyPr/>
                    <a:lstStyle/>
                    <a:p>
                      <a:r>
                        <a:rPr lang="en-US" dirty="0"/>
                        <a:t>0</a:t>
                      </a:r>
                    </a:p>
                  </a:txBody>
                  <a:tcPr/>
                </a:tc>
                <a:tc>
                  <a:txBody>
                    <a:bodyPr/>
                    <a:lstStyle/>
                    <a:p>
                      <a:r>
                        <a:rPr lang="en-US" dirty="0"/>
                        <a:t>1</a:t>
                      </a:r>
                    </a:p>
                  </a:txBody>
                  <a:tcPr/>
                </a:tc>
                <a:extLst>
                  <a:ext uri="{0D108BD9-81ED-4DB2-BD59-A6C34878D82A}">
                    <a16:rowId xmlns:a16="http://schemas.microsoft.com/office/drawing/2014/main" val="4178156413"/>
                  </a:ext>
                </a:extLst>
              </a:tr>
              <a:tr h="217424">
                <a:tc>
                  <a:txBody>
                    <a:bodyPr/>
                    <a:lstStyle/>
                    <a:p>
                      <a:r>
                        <a:rPr lang="en-US" dirty="0"/>
                        <a:t>3</a:t>
                      </a:r>
                    </a:p>
                  </a:txBody>
                  <a:tcPr/>
                </a:tc>
                <a:tc>
                  <a:txBody>
                    <a:bodyPr/>
                    <a:lstStyle/>
                    <a:p>
                      <a:r>
                        <a:rPr lang="en-US" dirty="0"/>
                        <a:t>1</a:t>
                      </a:r>
                    </a:p>
                  </a:txBody>
                  <a:tcPr/>
                </a:tc>
                <a:tc>
                  <a:txBody>
                    <a:bodyPr/>
                    <a:lstStyle/>
                    <a:p>
                      <a:r>
                        <a:rPr lang="en-US" dirty="0"/>
                        <a:t>1</a:t>
                      </a:r>
                    </a:p>
                  </a:txBody>
                  <a:tcPr/>
                </a:tc>
                <a:tc>
                  <a:txBody>
                    <a:bodyPr/>
                    <a:lstStyle/>
                    <a:p>
                      <a:r>
                        <a:rPr lang="en-US" dirty="0"/>
                        <a:t>0</a:t>
                      </a:r>
                    </a:p>
                  </a:txBody>
                  <a:tcPr/>
                </a:tc>
                <a:tc>
                  <a:txBody>
                    <a:bodyPr/>
                    <a:lstStyle/>
                    <a:p>
                      <a:r>
                        <a:rPr lang="en-US" dirty="0"/>
                        <a:t>1</a:t>
                      </a:r>
                    </a:p>
                  </a:txBody>
                  <a:tcPr/>
                </a:tc>
                <a:tc>
                  <a:txBody>
                    <a:bodyPr/>
                    <a:lstStyle/>
                    <a:p>
                      <a:r>
                        <a:rPr lang="en-US" dirty="0"/>
                        <a:t>0</a:t>
                      </a:r>
                    </a:p>
                  </a:txBody>
                  <a:tcPr/>
                </a:tc>
                <a:extLst>
                  <a:ext uri="{0D108BD9-81ED-4DB2-BD59-A6C34878D82A}">
                    <a16:rowId xmlns:a16="http://schemas.microsoft.com/office/drawing/2014/main" val="2197347985"/>
                  </a:ext>
                </a:extLst>
              </a:tr>
              <a:tr h="143256">
                <a:tc>
                  <a:txBody>
                    <a:bodyPr/>
                    <a:lstStyle/>
                    <a:p>
                      <a:r>
                        <a:rPr lang="en-US" dirty="0"/>
                        <a:t>4</a:t>
                      </a:r>
                    </a:p>
                  </a:txBody>
                  <a:tcPr/>
                </a:tc>
                <a:tc>
                  <a:txBody>
                    <a:bodyPr/>
                    <a:lstStyle/>
                    <a:p>
                      <a:r>
                        <a:rPr lang="en-US" dirty="0"/>
                        <a:t>1</a:t>
                      </a:r>
                    </a:p>
                  </a:txBody>
                  <a:tcPr/>
                </a:tc>
                <a:tc>
                  <a:txBody>
                    <a:bodyPr/>
                    <a:lstStyle/>
                    <a:p>
                      <a:r>
                        <a:rPr lang="en-US" dirty="0"/>
                        <a:t>0</a:t>
                      </a:r>
                    </a:p>
                  </a:txBody>
                  <a:tcPr/>
                </a:tc>
                <a:tc>
                  <a:txBody>
                    <a:bodyPr/>
                    <a:lstStyle/>
                    <a:p>
                      <a:r>
                        <a:rPr lang="en-US" dirty="0"/>
                        <a:t>1</a:t>
                      </a:r>
                    </a:p>
                  </a:txBody>
                  <a:tcPr/>
                </a:tc>
                <a:tc>
                  <a:txBody>
                    <a:bodyPr/>
                    <a:lstStyle/>
                    <a:p>
                      <a:r>
                        <a:rPr lang="en-US" dirty="0"/>
                        <a:t>1</a:t>
                      </a:r>
                    </a:p>
                  </a:txBody>
                  <a:tcPr/>
                </a:tc>
                <a:tc>
                  <a:txBody>
                    <a:bodyPr/>
                    <a:lstStyle/>
                    <a:p>
                      <a:r>
                        <a:rPr lang="en-US" dirty="0"/>
                        <a:t>0</a:t>
                      </a:r>
                    </a:p>
                  </a:txBody>
                  <a:tcPr/>
                </a:tc>
                <a:extLst>
                  <a:ext uri="{0D108BD9-81ED-4DB2-BD59-A6C34878D82A}">
                    <a16:rowId xmlns:a16="http://schemas.microsoft.com/office/drawing/2014/main" val="93041492"/>
                  </a:ext>
                </a:extLst>
              </a:tr>
              <a:tr h="0">
                <a:tc>
                  <a:txBody>
                    <a:bodyPr/>
                    <a:lstStyle/>
                    <a:p>
                      <a:r>
                        <a:rPr lang="en-US" dirty="0"/>
                        <a:t>5</a:t>
                      </a:r>
                    </a:p>
                  </a:txBody>
                  <a:tcPr/>
                </a:tc>
                <a:tc>
                  <a:txBody>
                    <a:bodyPr/>
                    <a:lstStyle/>
                    <a:p>
                      <a:r>
                        <a:rPr lang="en-US" dirty="0"/>
                        <a:t>1</a:t>
                      </a:r>
                    </a:p>
                  </a:txBody>
                  <a:tcPr/>
                </a:tc>
                <a:tc>
                  <a:txBody>
                    <a:bodyPr/>
                    <a:lstStyle/>
                    <a:p>
                      <a:r>
                        <a:rPr lang="en-US" dirty="0"/>
                        <a:t>0</a:t>
                      </a:r>
                    </a:p>
                  </a:txBody>
                  <a:tcPr/>
                </a:tc>
                <a:tc>
                  <a:txBody>
                    <a:bodyPr/>
                    <a:lstStyle/>
                    <a:p>
                      <a:r>
                        <a:rPr lang="en-US" dirty="0"/>
                        <a:t>0</a:t>
                      </a:r>
                    </a:p>
                  </a:txBody>
                  <a:tcPr/>
                </a:tc>
                <a:tc>
                  <a:txBody>
                    <a:bodyPr/>
                    <a:lstStyle/>
                    <a:p>
                      <a:r>
                        <a:rPr lang="en-US" dirty="0"/>
                        <a:t>1</a:t>
                      </a:r>
                    </a:p>
                  </a:txBody>
                  <a:tcPr/>
                </a:tc>
                <a:tc>
                  <a:txBody>
                    <a:bodyPr/>
                    <a:lstStyle/>
                    <a:p>
                      <a:r>
                        <a:rPr lang="en-US" dirty="0"/>
                        <a:t>1</a:t>
                      </a:r>
                    </a:p>
                  </a:txBody>
                  <a:tcPr/>
                </a:tc>
                <a:extLst>
                  <a:ext uri="{0D108BD9-81ED-4DB2-BD59-A6C34878D82A}">
                    <a16:rowId xmlns:a16="http://schemas.microsoft.com/office/drawing/2014/main" val="313570161"/>
                  </a:ext>
                </a:extLst>
              </a:tr>
            </a:tbl>
          </a:graphicData>
        </a:graphic>
      </p:graphicFrame>
      <p:sp>
        <p:nvSpPr>
          <p:cNvPr id="8" name="TextBox 7">
            <a:extLst>
              <a:ext uri="{FF2B5EF4-FFF2-40B4-BE49-F238E27FC236}">
                <a16:creationId xmlns:a16="http://schemas.microsoft.com/office/drawing/2014/main" id="{E6A0D703-04F8-4306-8C36-4B97C14575E3}"/>
              </a:ext>
            </a:extLst>
          </p:cNvPr>
          <p:cNvSpPr txBox="1"/>
          <p:nvPr/>
        </p:nvSpPr>
        <p:spPr>
          <a:xfrm>
            <a:off x="4792566" y="1323303"/>
            <a:ext cx="4176336" cy="369332"/>
          </a:xfrm>
          <a:prstGeom prst="rect">
            <a:avLst/>
          </a:prstGeom>
          <a:noFill/>
        </p:spPr>
        <p:txBody>
          <a:bodyPr wrap="none" rtlCol="0">
            <a:spAutoFit/>
          </a:bodyPr>
          <a:lstStyle/>
          <a:p>
            <a:r>
              <a:rPr lang="en-US" b="1" dirty="0"/>
              <a:t>Emails are broken down into word counts</a:t>
            </a:r>
          </a:p>
        </p:txBody>
      </p:sp>
      <p:sp>
        <p:nvSpPr>
          <p:cNvPr id="16" name="TextBox 15">
            <a:extLst>
              <a:ext uri="{FF2B5EF4-FFF2-40B4-BE49-F238E27FC236}">
                <a16:creationId xmlns:a16="http://schemas.microsoft.com/office/drawing/2014/main" id="{E6A0D703-04F8-4306-8C36-4B97C14575E3}"/>
              </a:ext>
            </a:extLst>
          </p:cNvPr>
          <p:cNvSpPr txBox="1"/>
          <p:nvPr/>
        </p:nvSpPr>
        <p:spPr>
          <a:xfrm>
            <a:off x="197331" y="1260042"/>
            <a:ext cx="2950680" cy="369332"/>
          </a:xfrm>
          <a:prstGeom prst="rect">
            <a:avLst/>
          </a:prstGeom>
          <a:noFill/>
        </p:spPr>
        <p:txBody>
          <a:bodyPr wrap="none" rtlCol="0">
            <a:spAutoFit/>
          </a:bodyPr>
          <a:lstStyle/>
          <a:p>
            <a:r>
              <a:rPr lang="en-US" b="1" dirty="0"/>
              <a:t>Spam Identification in Emails</a:t>
            </a:r>
          </a:p>
        </p:txBody>
      </p:sp>
      <p:sp>
        <p:nvSpPr>
          <p:cNvPr id="18" name="Title 1">
            <a:extLst>
              <a:ext uri="{FF2B5EF4-FFF2-40B4-BE49-F238E27FC236}">
                <a16:creationId xmlns:a16="http://schemas.microsoft.com/office/drawing/2014/main" id="{5FFD49B8-D716-401C-BDE4-005B0EB1E004}"/>
              </a:ext>
            </a:extLst>
          </p:cNvPr>
          <p:cNvSpPr txBox="1">
            <a:spLocks/>
          </p:cNvSpPr>
          <p:nvPr/>
        </p:nvSpPr>
        <p:spPr>
          <a:xfrm>
            <a:off x="97278" y="-9727"/>
            <a:ext cx="8871624" cy="620307"/>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b="1" i="0" kern="1200" baseline="0">
                <a:solidFill>
                  <a:schemeClr val="tx1"/>
                </a:solidFill>
                <a:effectLst>
                  <a:outerShdw blurRad="38100" dist="38100" dir="2700000" algn="tl">
                    <a:srgbClr val="000000">
                      <a:alpha val="43137"/>
                    </a:srgbClr>
                  </a:outerShdw>
                </a:effectLst>
                <a:latin typeface="Helvetica"/>
                <a:ea typeface="+mj-ea"/>
                <a:cs typeface="Helvetica"/>
              </a:defRPr>
            </a:lvl1pPr>
          </a:lstStyle>
          <a:p>
            <a:endParaRPr lang="en-US" sz="3400" dirty="0"/>
          </a:p>
        </p:txBody>
      </p:sp>
      <p:sp>
        <p:nvSpPr>
          <p:cNvPr id="11" name="Rectangle 10">
            <a:extLst>
              <a:ext uri="{FF2B5EF4-FFF2-40B4-BE49-F238E27FC236}">
                <a16:creationId xmlns:a16="http://schemas.microsoft.com/office/drawing/2014/main" id="{A9F78DE8-B6B3-4F11-B760-C2D1AE9538DA}"/>
              </a:ext>
            </a:extLst>
          </p:cNvPr>
          <p:cNvSpPr/>
          <p:nvPr/>
        </p:nvSpPr>
        <p:spPr>
          <a:xfrm>
            <a:off x="97278" y="735717"/>
            <a:ext cx="4667881" cy="461665"/>
          </a:xfrm>
          <a:prstGeom prst="rect">
            <a:avLst/>
          </a:prstGeom>
        </p:spPr>
        <p:txBody>
          <a:bodyPr wrap="none">
            <a:spAutoFit/>
          </a:bodyPr>
          <a:lstStyle/>
          <a:p>
            <a:r>
              <a:rPr lang="en-US" sz="2400" b="1" dirty="0">
                <a:solidFill>
                  <a:srgbClr val="0070C0"/>
                </a:solidFill>
              </a:rPr>
              <a:t>Supervised Learning - Classification</a:t>
            </a:r>
          </a:p>
        </p:txBody>
      </p:sp>
    </p:spTree>
    <p:extLst>
      <p:ext uri="{BB962C8B-B14F-4D97-AF65-F5344CB8AC3E}">
        <p14:creationId xmlns:p14="http://schemas.microsoft.com/office/powerpoint/2010/main" val="173499067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E5990-DE3C-4000-AA3E-8291AB970409}"/>
              </a:ext>
            </a:extLst>
          </p:cNvPr>
          <p:cNvSpPr>
            <a:spLocks noGrp="1"/>
          </p:cNvSpPr>
          <p:nvPr>
            <p:ph type="title"/>
          </p:nvPr>
        </p:nvSpPr>
        <p:spPr>
          <a:xfrm>
            <a:off x="370120" y="32598"/>
            <a:ext cx="8229600" cy="622784"/>
          </a:xfrm>
        </p:spPr>
        <p:txBody>
          <a:bodyPr>
            <a:noAutofit/>
          </a:bodyPr>
          <a:lstStyle/>
          <a:p>
            <a:r>
              <a:rPr lang="en-US" sz="4000" b="0" dirty="0">
                <a:solidFill>
                  <a:srgbClr val="0070C0"/>
                </a:solidFill>
              </a:rPr>
              <a:t>Anomaly Detection</a:t>
            </a:r>
          </a:p>
        </p:txBody>
      </p:sp>
      <p:sp>
        <p:nvSpPr>
          <p:cNvPr id="3" name="Content Placeholder 2">
            <a:extLst>
              <a:ext uri="{FF2B5EF4-FFF2-40B4-BE49-F238E27FC236}">
                <a16:creationId xmlns:a16="http://schemas.microsoft.com/office/drawing/2014/main" id="{87D6C0E1-731F-49ED-9C0E-EEA36F4553AD}"/>
              </a:ext>
            </a:extLst>
          </p:cNvPr>
          <p:cNvSpPr>
            <a:spLocks noGrp="1"/>
          </p:cNvSpPr>
          <p:nvPr>
            <p:ph idx="1"/>
          </p:nvPr>
        </p:nvSpPr>
        <p:spPr>
          <a:xfrm>
            <a:off x="175097" y="920586"/>
            <a:ext cx="4893013" cy="5139746"/>
          </a:xfrm>
        </p:spPr>
        <p:txBody>
          <a:bodyPr>
            <a:normAutofit fontScale="77500" lnSpcReduction="20000"/>
          </a:bodyPr>
          <a:lstStyle/>
          <a:p>
            <a:r>
              <a:rPr lang="en-US" sz="2600" b="0" dirty="0"/>
              <a:t>Anomaly detection refers to identifying unexpected or unknown threats.</a:t>
            </a:r>
          </a:p>
          <a:p>
            <a:endParaRPr lang="en-US" sz="2600" b="0" dirty="0"/>
          </a:p>
          <a:p>
            <a:r>
              <a:rPr lang="en-US" sz="2600" b="0" dirty="0"/>
              <a:t>Normal data is first analyzed. Any deviation from normal patterns is treated as an anomaly.</a:t>
            </a:r>
          </a:p>
          <a:p>
            <a:endParaRPr lang="en-US" sz="2600" b="0" dirty="0"/>
          </a:p>
          <a:p>
            <a:r>
              <a:rPr lang="en-US" sz="2600" b="0" dirty="0"/>
              <a:t>Typically used for imbalanced data sets</a:t>
            </a:r>
          </a:p>
          <a:p>
            <a:pPr marL="0" indent="0">
              <a:buNone/>
            </a:pPr>
            <a:endParaRPr lang="en-US" sz="2600" b="0" dirty="0"/>
          </a:p>
          <a:p>
            <a:r>
              <a:rPr lang="en-US" sz="2600" b="0" dirty="0"/>
              <a:t>Very effective in discovering novel attacks.</a:t>
            </a:r>
          </a:p>
          <a:p>
            <a:pPr marL="0" indent="0">
              <a:buNone/>
            </a:pPr>
            <a:endParaRPr lang="en-US" sz="2600" b="0" dirty="0"/>
          </a:p>
          <a:p>
            <a:r>
              <a:rPr lang="en-US" sz="2600" b="0" dirty="0"/>
              <a:t>Diverse Applications</a:t>
            </a:r>
          </a:p>
          <a:p>
            <a:pPr lvl="1"/>
            <a:r>
              <a:rPr lang="en-US" sz="2200" dirty="0"/>
              <a:t>Identifying cyber threats, fraud detection</a:t>
            </a:r>
          </a:p>
          <a:p>
            <a:pPr lvl="1"/>
            <a:r>
              <a:rPr lang="en-US" sz="2200" b="0" dirty="0"/>
              <a:t>Anomalies in electric power grid</a:t>
            </a:r>
          </a:p>
        </p:txBody>
      </p:sp>
      <p:sp>
        <p:nvSpPr>
          <p:cNvPr id="4" name="Slide Number Placeholder 3">
            <a:extLst>
              <a:ext uri="{FF2B5EF4-FFF2-40B4-BE49-F238E27FC236}">
                <a16:creationId xmlns:a16="http://schemas.microsoft.com/office/drawing/2014/main" id="{7A2B6007-D516-4021-B5B8-2EA04EAD040C}"/>
              </a:ext>
            </a:extLst>
          </p:cNvPr>
          <p:cNvSpPr>
            <a:spLocks noGrp="1"/>
          </p:cNvSpPr>
          <p:nvPr>
            <p:ph type="sldNum" sz="quarter" idx="4"/>
          </p:nvPr>
        </p:nvSpPr>
        <p:spPr/>
        <p:txBody>
          <a:bodyPr/>
          <a:lstStyle/>
          <a:p>
            <a:fld id="{38CFBFC5-68E7-4431-8625-A5845C183C00}" type="slidenum">
              <a:rPr lang="en-US" smtClean="0"/>
              <a:pPr/>
              <a:t>26</a:t>
            </a:fld>
            <a:endParaRPr lang="en-US" dirty="0"/>
          </a:p>
        </p:txBody>
      </p:sp>
      <p:pic>
        <p:nvPicPr>
          <p:cNvPr id="5" name="Picture 4" descr="Image result for anomaly detection cyber security">
            <a:extLst>
              <a:ext uri="{FF2B5EF4-FFF2-40B4-BE49-F238E27FC236}">
                <a16:creationId xmlns:a16="http://schemas.microsoft.com/office/drawing/2014/main" id="{2DE0EF14-6CB2-4562-9762-C7BA2D3392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68110" y="1298733"/>
            <a:ext cx="4075889" cy="4118248"/>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333847015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3168"/>
            <a:ext cx="8229600" cy="813382"/>
          </a:xfrm>
        </p:spPr>
        <p:txBody>
          <a:bodyPr>
            <a:normAutofit/>
          </a:bodyPr>
          <a:lstStyle/>
          <a:p>
            <a:r>
              <a:rPr lang="en-US" b="0" dirty="0">
                <a:solidFill>
                  <a:srgbClr val="0070C0"/>
                </a:solidFill>
              </a:rPr>
              <a:t>Anomaly Detection Techniques</a:t>
            </a:r>
          </a:p>
        </p:txBody>
      </p:sp>
      <p:sp>
        <p:nvSpPr>
          <p:cNvPr id="3" name="Content Placeholder 2"/>
          <p:cNvSpPr>
            <a:spLocks noGrp="1"/>
          </p:cNvSpPr>
          <p:nvPr>
            <p:ph idx="1"/>
          </p:nvPr>
        </p:nvSpPr>
        <p:spPr>
          <a:xfrm>
            <a:off x="115745" y="876046"/>
            <a:ext cx="7919301" cy="5524753"/>
          </a:xfrm>
        </p:spPr>
        <p:txBody>
          <a:bodyPr>
            <a:normAutofit fontScale="77500" lnSpcReduction="20000"/>
          </a:bodyPr>
          <a:lstStyle/>
          <a:p>
            <a:pPr marL="457200" lvl="1" indent="0">
              <a:buNone/>
            </a:pPr>
            <a:endParaRPr lang="en-US" dirty="0"/>
          </a:p>
          <a:p>
            <a:r>
              <a:rPr lang="en-US" dirty="0"/>
              <a:t>Forecasting – </a:t>
            </a:r>
            <a:r>
              <a:rPr lang="en-US" b="0" dirty="0"/>
              <a:t>Used for time series data</a:t>
            </a:r>
          </a:p>
          <a:p>
            <a:endParaRPr lang="en-US" b="0" dirty="0"/>
          </a:p>
          <a:p>
            <a:r>
              <a:rPr lang="en-US" dirty="0"/>
              <a:t>Statistical Metrics</a:t>
            </a:r>
          </a:p>
          <a:p>
            <a:pPr lvl="1"/>
            <a:r>
              <a:rPr lang="en-US" dirty="0"/>
              <a:t>Deviations (or Mean absolute deviation) from average</a:t>
            </a:r>
          </a:p>
          <a:p>
            <a:pPr lvl="1"/>
            <a:r>
              <a:rPr lang="en-US" dirty="0"/>
              <a:t>Visualization Charts</a:t>
            </a:r>
          </a:p>
          <a:p>
            <a:endParaRPr lang="en-US" dirty="0"/>
          </a:p>
          <a:p>
            <a:r>
              <a:rPr lang="en-US" dirty="0"/>
              <a:t>Goodness of Fit Methods</a:t>
            </a:r>
          </a:p>
          <a:p>
            <a:pPr lvl="1"/>
            <a:r>
              <a:rPr lang="en-US" dirty="0"/>
              <a:t>For datasets which follow a known distribution (ex: gaussian) </a:t>
            </a:r>
          </a:p>
          <a:p>
            <a:endParaRPr lang="en-US" b="0" dirty="0"/>
          </a:p>
          <a:p>
            <a:r>
              <a:rPr lang="en-US" dirty="0"/>
              <a:t>Unsupervised Learning</a:t>
            </a:r>
          </a:p>
          <a:p>
            <a:pPr lvl="1"/>
            <a:r>
              <a:rPr lang="en-US" dirty="0"/>
              <a:t>ARM</a:t>
            </a:r>
          </a:p>
          <a:p>
            <a:pPr lvl="1"/>
            <a:r>
              <a:rPr lang="en-US" dirty="0"/>
              <a:t>One-class classifiers</a:t>
            </a:r>
          </a:p>
          <a:p>
            <a:pPr lvl="1"/>
            <a:r>
              <a:rPr lang="en-US" dirty="0"/>
              <a:t>Clustering</a:t>
            </a:r>
          </a:p>
          <a:p>
            <a:pPr marL="0" indent="0">
              <a:buNone/>
            </a:pPr>
            <a:endParaRPr lang="en-US" b="0" dirty="0"/>
          </a:p>
          <a:p>
            <a:pPr lvl="1"/>
            <a:endParaRPr lang="en-US" dirty="0"/>
          </a:p>
        </p:txBody>
      </p:sp>
      <p:sp>
        <p:nvSpPr>
          <p:cNvPr id="4" name="Slide Number Placeholder 3"/>
          <p:cNvSpPr>
            <a:spLocks noGrp="1"/>
          </p:cNvSpPr>
          <p:nvPr>
            <p:ph type="sldNum" sz="quarter" idx="4"/>
          </p:nvPr>
        </p:nvSpPr>
        <p:spPr/>
        <p:txBody>
          <a:bodyPr/>
          <a:lstStyle/>
          <a:p>
            <a:fld id="{38CFBFC5-68E7-4431-8625-A5845C183C00}" type="slidenum">
              <a:rPr lang="en-US" smtClean="0"/>
              <a:pPr/>
              <a:t>27</a:t>
            </a:fld>
            <a:endParaRPr lang="en-US" dirty="0"/>
          </a:p>
        </p:txBody>
      </p:sp>
    </p:spTree>
    <p:extLst>
      <p:ext uri="{BB962C8B-B14F-4D97-AF65-F5344CB8AC3E}">
        <p14:creationId xmlns:p14="http://schemas.microsoft.com/office/powerpoint/2010/main" val="351898725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3069" y="170481"/>
            <a:ext cx="8743008" cy="594100"/>
          </a:xfrm>
        </p:spPr>
        <p:txBody>
          <a:bodyPr>
            <a:normAutofit fontScale="90000"/>
          </a:bodyPr>
          <a:lstStyle/>
          <a:p>
            <a:r>
              <a:rPr lang="en-US" b="0" dirty="0">
                <a:solidFill>
                  <a:srgbClr val="0070C0"/>
                </a:solidFill>
              </a:rPr>
              <a:t>Forecasting</a:t>
            </a:r>
          </a:p>
        </p:txBody>
      </p:sp>
      <p:sp>
        <p:nvSpPr>
          <p:cNvPr id="3" name="Content Placeholder 2"/>
          <p:cNvSpPr>
            <a:spLocks noGrp="1"/>
          </p:cNvSpPr>
          <p:nvPr>
            <p:ph idx="1"/>
          </p:nvPr>
        </p:nvSpPr>
        <p:spPr>
          <a:xfrm>
            <a:off x="243068" y="1169043"/>
            <a:ext cx="4085864" cy="5046562"/>
          </a:xfrm>
        </p:spPr>
        <p:txBody>
          <a:bodyPr>
            <a:normAutofit fontScale="62500" lnSpcReduction="20000"/>
          </a:bodyPr>
          <a:lstStyle/>
          <a:p>
            <a:r>
              <a:rPr lang="en-US" b="0" dirty="0"/>
              <a:t>It uses past data to predict current and future data.</a:t>
            </a:r>
          </a:p>
          <a:p>
            <a:endParaRPr lang="en-US" b="0" dirty="0"/>
          </a:p>
          <a:p>
            <a:r>
              <a:rPr lang="en-US" b="0" dirty="0"/>
              <a:t>It is a form of supervised learning since it trains a regression model of data values versus time.</a:t>
            </a:r>
          </a:p>
          <a:p>
            <a:endParaRPr lang="en-US" b="0" dirty="0"/>
          </a:p>
          <a:p>
            <a:r>
              <a:rPr lang="en-US" b="0" dirty="0"/>
              <a:t>Suitable for single-dimension time series data (Ex: CPU Utilization over time).</a:t>
            </a:r>
          </a:p>
          <a:p>
            <a:endParaRPr lang="en-US" b="0" dirty="0"/>
          </a:p>
          <a:p>
            <a:r>
              <a:rPr lang="en-US" b="0" dirty="0"/>
              <a:t>Predictions made by a forecasting model will correspond to the expected value that the time series will have in the next time step.</a:t>
            </a:r>
          </a:p>
        </p:txBody>
      </p:sp>
      <p:sp>
        <p:nvSpPr>
          <p:cNvPr id="4" name="Slide Number Placeholder 3"/>
          <p:cNvSpPr>
            <a:spLocks noGrp="1"/>
          </p:cNvSpPr>
          <p:nvPr>
            <p:ph type="sldNum" sz="quarter" idx="4"/>
          </p:nvPr>
        </p:nvSpPr>
        <p:spPr/>
        <p:txBody>
          <a:bodyPr/>
          <a:lstStyle/>
          <a:p>
            <a:fld id="{38CFBFC5-68E7-4431-8625-A5845C183C00}" type="slidenum">
              <a:rPr lang="en-US" smtClean="0"/>
              <a:pPr/>
              <a:t>28</a:t>
            </a:fld>
            <a:endParaRPr lang="en-US" dirty="0"/>
          </a:p>
        </p:txBody>
      </p:sp>
      <p:pic>
        <p:nvPicPr>
          <p:cNvPr id="5" name="Picture 4"/>
          <p:cNvPicPr>
            <a:picLocks noChangeAspect="1"/>
          </p:cNvPicPr>
          <p:nvPr/>
        </p:nvPicPr>
        <p:blipFill>
          <a:blip r:embed="rId2"/>
          <a:stretch>
            <a:fillRect/>
          </a:stretch>
        </p:blipFill>
        <p:spPr>
          <a:xfrm>
            <a:off x="4197109" y="1169043"/>
            <a:ext cx="4489691" cy="3743184"/>
          </a:xfrm>
          <a:prstGeom prst="rect">
            <a:avLst/>
          </a:prstGeom>
        </p:spPr>
      </p:pic>
      <p:sp>
        <p:nvSpPr>
          <p:cNvPr id="6" name="TextBox 5"/>
          <p:cNvSpPr txBox="1"/>
          <p:nvPr/>
        </p:nvSpPr>
        <p:spPr>
          <a:xfrm>
            <a:off x="5359078" y="5128114"/>
            <a:ext cx="2587696" cy="369332"/>
          </a:xfrm>
          <a:prstGeom prst="rect">
            <a:avLst/>
          </a:prstGeom>
          <a:noFill/>
        </p:spPr>
        <p:txBody>
          <a:bodyPr wrap="none" rtlCol="0">
            <a:spAutoFit/>
          </a:bodyPr>
          <a:lstStyle/>
          <a:p>
            <a:r>
              <a:rPr lang="en-US" b="1" dirty="0"/>
              <a:t>CPU Utilization over time</a:t>
            </a:r>
          </a:p>
        </p:txBody>
      </p:sp>
      <p:sp>
        <p:nvSpPr>
          <p:cNvPr id="7" name="TextBox 6">
            <a:extLst>
              <a:ext uri="{FF2B5EF4-FFF2-40B4-BE49-F238E27FC236}">
                <a16:creationId xmlns:a16="http://schemas.microsoft.com/office/drawing/2014/main" id="{87E5D34A-5F39-4B71-AA6A-61BFBB3D9E8E}"/>
              </a:ext>
            </a:extLst>
          </p:cNvPr>
          <p:cNvSpPr txBox="1"/>
          <p:nvPr/>
        </p:nvSpPr>
        <p:spPr>
          <a:xfrm>
            <a:off x="6167677" y="6118598"/>
            <a:ext cx="2818400" cy="261610"/>
          </a:xfrm>
          <a:prstGeom prst="rect">
            <a:avLst/>
          </a:prstGeom>
          <a:noFill/>
        </p:spPr>
        <p:txBody>
          <a:bodyPr wrap="none" rtlCol="0">
            <a:spAutoFit/>
          </a:bodyPr>
          <a:lstStyle/>
          <a:p>
            <a:r>
              <a:rPr lang="en-US" sz="1100" b="1" i="1" dirty="0" err="1"/>
              <a:t>Source:Machine</a:t>
            </a:r>
            <a:r>
              <a:rPr lang="en-US" sz="1100" b="1" i="1" dirty="0"/>
              <a:t> Learning and Security (2018)</a:t>
            </a:r>
          </a:p>
        </p:txBody>
      </p:sp>
    </p:spTree>
    <p:extLst>
      <p:ext uri="{BB962C8B-B14F-4D97-AF65-F5344CB8AC3E}">
        <p14:creationId xmlns:p14="http://schemas.microsoft.com/office/powerpoint/2010/main" val="367422418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B62E35-BD21-4E60-9DBF-2CA2ACE46562}"/>
              </a:ext>
            </a:extLst>
          </p:cNvPr>
          <p:cNvSpPr>
            <a:spLocks noGrp="1"/>
          </p:cNvSpPr>
          <p:nvPr>
            <p:ph type="title"/>
          </p:nvPr>
        </p:nvSpPr>
        <p:spPr>
          <a:xfrm>
            <a:off x="302217" y="42163"/>
            <a:ext cx="8229600" cy="825742"/>
          </a:xfrm>
        </p:spPr>
        <p:txBody>
          <a:bodyPr/>
          <a:lstStyle/>
          <a:p>
            <a:r>
              <a:rPr lang="en-US" b="0" dirty="0">
                <a:solidFill>
                  <a:srgbClr val="0070C0"/>
                </a:solidFill>
              </a:rPr>
              <a:t>ARIMA</a:t>
            </a:r>
          </a:p>
        </p:txBody>
      </p:sp>
      <p:sp>
        <p:nvSpPr>
          <p:cNvPr id="3" name="Content Placeholder 2">
            <a:extLst>
              <a:ext uri="{FF2B5EF4-FFF2-40B4-BE49-F238E27FC236}">
                <a16:creationId xmlns:a16="http://schemas.microsoft.com/office/drawing/2014/main" id="{F317C623-D76B-4843-8AFE-77B8FB5BC3F3}"/>
              </a:ext>
            </a:extLst>
          </p:cNvPr>
          <p:cNvSpPr>
            <a:spLocks noGrp="1"/>
          </p:cNvSpPr>
          <p:nvPr>
            <p:ph idx="1"/>
          </p:nvPr>
        </p:nvSpPr>
        <p:spPr>
          <a:xfrm>
            <a:off x="370120" y="1131376"/>
            <a:ext cx="8229600" cy="5052448"/>
          </a:xfrm>
        </p:spPr>
        <p:txBody>
          <a:bodyPr>
            <a:normAutofit fontScale="77500" lnSpcReduction="20000"/>
          </a:bodyPr>
          <a:lstStyle/>
          <a:p>
            <a:r>
              <a:rPr lang="en-US" b="0" dirty="0">
                <a:solidFill>
                  <a:srgbClr val="0070C0"/>
                </a:solidFill>
              </a:rPr>
              <a:t>ARIMA (Autoregressive integrated moving average) </a:t>
            </a:r>
            <a:r>
              <a:rPr lang="en-US" b="0" dirty="0"/>
              <a:t>is a powerful technique to perform forecasting on time-series</a:t>
            </a:r>
          </a:p>
          <a:p>
            <a:pPr lvl="1"/>
            <a:r>
              <a:rPr lang="en-US" dirty="0"/>
              <a:t>Belongs to a class of statistical models that have outputs linearly dependent on their own prior values</a:t>
            </a:r>
          </a:p>
          <a:p>
            <a:pPr lvl="1"/>
            <a:r>
              <a:rPr lang="en-US" b="0" dirty="0"/>
              <a:t>Exponential smooth can be treate</a:t>
            </a:r>
            <a:r>
              <a:rPr lang="en-US" dirty="0"/>
              <a:t>d as a special case of ARIMA</a:t>
            </a:r>
            <a:endParaRPr lang="en-US" b="0" dirty="0"/>
          </a:p>
          <a:p>
            <a:endParaRPr lang="en-US" b="0" dirty="0"/>
          </a:p>
          <a:p>
            <a:r>
              <a:rPr lang="en-US" b="0" dirty="0"/>
              <a:t>Past or previous time data is regressed to predict current (or future time) data pattern</a:t>
            </a:r>
          </a:p>
          <a:p>
            <a:endParaRPr lang="en-US" b="0" dirty="0"/>
          </a:p>
          <a:p>
            <a:r>
              <a:rPr lang="en-US" b="0" dirty="0"/>
              <a:t>When the observed values fall in the low-confidence bands of prediction, the model raises an anomaly alert</a:t>
            </a:r>
          </a:p>
          <a:p>
            <a:endParaRPr lang="en-US" dirty="0"/>
          </a:p>
        </p:txBody>
      </p:sp>
      <p:sp>
        <p:nvSpPr>
          <p:cNvPr id="4" name="Slide Number Placeholder 3">
            <a:extLst>
              <a:ext uri="{FF2B5EF4-FFF2-40B4-BE49-F238E27FC236}">
                <a16:creationId xmlns:a16="http://schemas.microsoft.com/office/drawing/2014/main" id="{6DA41AFE-A104-4364-8D94-D87941769D66}"/>
              </a:ext>
            </a:extLst>
          </p:cNvPr>
          <p:cNvSpPr>
            <a:spLocks noGrp="1"/>
          </p:cNvSpPr>
          <p:nvPr>
            <p:ph type="sldNum" sz="quarter" idx="4"/>
          </p:nvPr>
        </p:nvSpPr>
        <p:spPr/>
        <p:txBody>
          <a:bodyPr/>
          <a:lstStyle/>
          <a:p>
            <a:fld id="{38CFBFC5-68E7-4431-8625-A5845C183C00}" type="slidenum">
              <a:rPr lang="en-US" smtClean="0"/>
              <a:pPr/>
              <a:t>29</a:t>
            </a:fld>
            <a:endParaRPr lang="en-US" dirty="0"/>
          </a:p>
        </p:txBody>
      </p:sp>
    </p:spTree>
    <p:extLst>
      <p:ext uri="{BB962C8B-B14F-4D97-AF65-F5344CB8AC3E}">
        <p14:creationId xmlns:p14="http://schemas.microsoft.com/office/powerpoint/2010/main" val="86122252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8781D0E-E9F9-4AD1-9F54-8D31706B31CE}"/>
              </a:ext>
            </a:extLst>
          </p:cNvPr>
          <p:cNvSpPr>
            <a:spLocks noGrp="1"/>
          </p:cNvSpPr>
          <p:nvPr>
            <p:ph type="ctrTitle"/>
          </p:nvPr>
        </p:nvSpPr>
        <p:spPr/>
        <p:txBody>
          <a:bodyPr>
            <a:normAutofit/>
          </a:bodyPr>
          <a:lstStyle/>
          <a:p>
            <a:r>
              <a:rPr lang="en-US" dirty="0">
                <a:solidFill>
                  <a:schemeClr val="tx2">
                    <a:lumMod val="60000"/>
                    <a:lumOff val="40000"/>
                  </a:schemeClr>
                </a:solidFill>
              </a:rPr>
              <a:t>Adaptive Cybersecurity Systems</a:t>
            </a:r>
          </a:p>
        </p:txBody>
      </p:sp>
      <p:sp>
        <p:nvSpPr>
          <p:cNvPr id="4" name="Slide Number Placeholder 3">
            <a:extLst>
              <a:ext uri="{FF2B5EF4-FFF2-40B4-BE49-F238E27FC236}">
                <a16:creationId xmlns:a16="http://schemas.microsoft.com/office/drawing/2014/main" id="{6784A7C6-03D9-4078-B2E6-88BDF980AD30}"/>
              </a:ext>
            </a:extLst>
          </p:cNvPr>
          <p:cNvSpPr>
            <a:spLocks noGrp="1"/>
          </p:cNvSpPr>
          <p:nvPr>
            <p:ph type="sldNum" sz="quarter" idx="4"/>
          </p:nvPr>
        </p:nvSpPr>
        <p:spPr/>
        <p:txBody>
          <a:bodyPr/>
          <a:lstStyle/>
          <a:p>
            <a:fld id="{38CFBFC5-68E7-4431-8625-A5845C183C00}" type="slidenum">
              <a:rPr lang="en-US" smtClean="0"/>
              <a:pPr/>
              <a:t>3</a:t>
            </a:fld>
            <a:endParaRPr lang="en-US" dirty="0"/>
          </a:p>
        </p:txBody>
      </p:sp>
    </p:spTree>
    <p:extLst>
      <p:ext uri="{BB962C8B-B14F-4D97-AF65-F5344CB8AC3E}">
        <p14:creationId xmlns:p14="http://schemas.microsoft.com/office/powerpoint/2010/main" val="12901668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38CFBFC5-68E7-4431-8625-A5845C183C00}" type="slidenum">
              <a:rPr lang="en-US" smtClean="0"/>
              <a:pPr/>
              <a:t>30</a:t>
            </a:fld>
            <a:endParaRPr lang="en-US" dirty="0"/>
          </a:p>
        </p:txBody>
      </p:sp>
      <p:pic>
        <p:nvPicPr>
          <p:cNvPr id="7" name="Picture 6"/>
          <p:cNvPicPr>
            <a:picLocks noChangeAspect="1"/>
          </p:cNvPicPr>
          <p:nvPr/>
        </p:nvPicPr>
        <p:blipFill>
          <a:blip r:embed="rId2"/>
          <a:stretch>
            <a:fillRect/>
          </a:stretch>
        </p:blipFill>
        <p:spPr>
          <a:xfrm>
            <a:off x="788281" y="1290681"/>
            <a:ext cx="2974695" cy="2084648"/>
          </a:xfrm>
          <a:prstGeom prst="rect">
            <a:avLst/>
          </a:prstGeom>
        </p:spPr>
      </p:pic>
      <p:pic>
        <p:nvPicPr>
          <p:cNvPr id="8" name="Picture 7"/>
          <p:cNvPicPr>
            <a:picLocks noChangeAspect="1"/>
          </p:cNvPicPr>
          <p:nvPr/>
        </p:nvPicPr>
        <p:blipFill>
          <a:blip r:embed="rId3"/>
          <a:stretch>
            <a:fillRect/>
          </a:stretch>
        </p:blipFill>
        <p:spPr>
          <a:xfrm>
            <a:off x="694228" y="4075944"/>
            <a:ext cx="2974695" cy="2103076"/>
          </a:xfrm>
          <a:prstGeom prst="rect">
            <a:avLst/>
          </a:prstGeom>
        </p:spPr>
      </p:pic>
      <p:sp>
        <p:nvSpPr>
          <p:cNvPr id="10" name="TextBox 9"/>
          <p:cNvSpPr txBox="1"/>
          <p:nvPr/>
        </p:nvSpPr>
        <p:spPr>
          <a:xfrm>
            <a:off x="1468075" y="2831388"/>
            <a:ext cx="1366080" cy="369332"/>
          </a:xfrm>
          <a:prstGeom prst="rect">
            <a:avLst/>
          </a:prstGeom>
          <a:noFill/>
        </p:spPr>
        <p:txBody>
          <a:bodyPr wrap="none" rtlCol="0">
            <a:spAutoFit/>
          </a:bodyPr>
          <a:lstStyle/>
          <a:p>
            <a:r>
              <a:rPr lang="en-US" b="1" dirty="0"/>
              <a:t>No Anomaly</a:t>
            </a:r>
          </a:p>
        </p:txBody>
      </p:sp>
      <p:pic>
        <p:nvPicPr>
          <p:cNvPr id="11" name="Picture 10"/>
          <p:cNvPicPr>
            <a:picLocks noChangeAspect="1"/>
          </p:cNvPicPr>
          <p:nvPr/>
        </p:nvPicPr>
        <p:blipFill>
          <a:blip r:embed="rId4"/>
          <a:stretch>
            <a:fillRect/>
          </a:stretch>
        </p:blipFill>
        <p:spPr>
          <a:xfrm>
            <a:off x="6365509" y="1217137"/>
            <a:ext cx="2447170" cy="2043098"/>
          </a:xfrm>
          <a:prstGeom prst="rect">
            <a:avLst/>
          </a:prstGeom>
        </p:spPr>
      </p:pic>
      <p:pic>
        <p:nvPicPr>
          <p:cNvPr id="12" name="Picture 11"/>
          <p:cNvPicPr>
            <a:picLocks noChangeAspect="1"/>
          </p:cNvPicPr>
          <p:nvPr/>
        </p:nvPicPr>
        <p:blipFill>
          <a:blip r:embed="rId5"/>
          <a:stretch>
            <a:fillRect/>
          </a:stretch>
        </p:blipFill>
        <p:spPr>
          <a:xfrm>
            <a:off x="6345532" y="4266150"/>
            <a:ext cx="2623370" cy="1976674"/>
          </a:xfrm>
          <a:prstGeom prst="rect">
            <a:avLst/>
          </a:prstGeom>
        </p:spPr>
      </p:pic>
      <p:sp>
        <p:nvSpPr>
          <p:cNvPr id="13" name="TextBox 12"/>
          <p:cNvSpPr txBox="1"/>
          <p:nvPr/>
        </p:nvSpPr>
        <p:spPr>
          <a:xfrm>
            <a:off x="1276262" y="3785978"/>
            <a:ext cx="1886094" cy="369332"/>
          </a:xfrm>
          <a:prstGeom prst="rect">
            <a:avLst/>
          </a:prstGeom>
          <a:noFill/>
        </p:spPr>
        <p:txBody>
          <a:bodyPr wrap="none" rtlCol="0">
            <a:spAutoFit/>
          </a:bodyPr>
          <a:lstStyle/>
          <a:p>
            <a:r>
              <a:rPr lang="en-US" b="1" dirty="0"/>
              <a:t>ARIMA prediction</a:t>
            </a:r>
          </a:p>
        </p:txBody>
      </p:sp>
      <p:sp>
        <p:nvSpPr>
          <p:cNvPr id="14" name="TextBox 13"/>
          <p:cNvSpPr txBox="1"/>
          <p:nvPr/>
        </p:nvSpPr>
        <p:spPr>
          <a:xfrm>
            <a:off x="1199984" y="858783"/>
            <a:ext cx="1578509" cy="369332"/>
          </a:xfrm>
          <a:prstGeom prst="rect">
            <a:avLst/>
          </a:prstGeom>
          <a:noFill/>
        </p:spPr>
        <p:txBody>
          <a:bodyPr wrap="none" rtlCol="0">
            <a:spAutoFit/>
          </a:bodyPr>
          <a:lstStyle/>
          <a:p>
            <a:r>
              <a:rPr lang="en-US" b="1" dirty="0"/>
              <a:t>Observed data</a:t>
            </a:r>
          </a:p>
        </p:txBody>
      </p:sp>
      <p:sp>
        <p:nvSpPr>
          <p:cNvPr id="15" name="TextBox 14"/>
          <p:cNvSpPr txBox="1"/>
          <p:nvPr/>
        </p:nvSpPr>
        <p:spPr>
          <a:xfrm>
            <a:off x="6738397" y="2816035"/>
            <a:ext cx="1037463" cy="369332"/>
          </a:xfrm>
          <a:prstGeom prst="rect">
            <a:avLst/>
          </a:prstGeom>
          <a:noFill/>
        </p:spPr>
        <p:txBody>
          <a:bodyPr wrap="none" rtlCol="0">
            <a:spAutoFit/>
          </a:bodyPr>
          <a:lstStyle/>
          <a:p>
            <a:r>
              <a:rPr lang="en-US" b="1" dirty="0"/>
              <a:t>Anomaly</a:t>
            </a:r>
          </a:p>
        </p:txBody>
      </p:sp>
      <p:cxnSp>
        <p:nvCxnSpPr>
          <p:cNvPr id="17" name="Straight Arrow Connector 16"/>
          <p:cNvCxnSpPr>
            <a:cxnSpLocks/>
            <a:stCxn id="30" idx="3"/>
          </p:cNvCxnSpPr>
          <p:nvPr/>
        </p:nvCxnSpPr>
        <p:spPr>
          <a:xfrm flipV="1">
            <a:off x="6713714" y="3185367"/>
            <a:ext cx="441047" cy="72396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 name="TextBox 4">
            <a:extLst>
              <a:ext uri="{FF2B5EF4-FFF2-40B4-BE49-F238E27FC236}">
                <a16:creationId xmlns:a16="http://schemas.microsoft.com/office/drawing/2014/main" id="{27F3F61C-1988-4000-B95B-9582A74F9AB2}"/>
              </a:ext>
            </a:extLst>
          </p:cNvPr>
          <p:cNvSpPr txBox="1"/>
          <p:nvPr/>
        </p:nvSpPr>
        <p:spPr>
          <a:xfrm rot="-5400000">
            <a:off x="-542577" y="2094987"/>
            <a:ext cx="2103076" cy="369332"/>
          </a:xfrm>
          <a:prstGeom prst="rect">
            <a:avLst/>
          </a:prstGeom>
          <a:noFill/>
        </p:spPr>
        <p:txBody>
          <a:bodyPr wrap="none" rtlCol="0">
            <a:spAutoFit/>
          </a:bodyPr>
          <a:lstStyle/>
          <a:p>
            <a:r>
              <a:rPr lang="en-US" b="1" dirty="0"/>
              <a:t>CPU Utilization Rate</a:t>
            </a:r>
          </a:p>
        </p:txBody>
      </p:sp>
      <p:sp>
        <p:nvSpPr>
          <p:cNvPr id="18" name="TextBox 17">
            <a:extLst>
              <a:ext uri="{FF2B5EF4-FFF2-40B4-BE49-F238E27FC236}">
                <a16:creationId xmlns:a16="http://schemas.microsoft.com/office/drawing/2014/main" id="{68767081-7C23-4D18-8FCE-AF1EB385AAF9}"/>
              </a:ext>
            </a:extLst>
          </p:cNvPr>
          <p:cNvSpPr txBox="1"/>
          <p:nvPr/>
        </p:nvSpPr>
        <p:spPr>
          <a:xfrm rot="-5400000">
            <a:off x="-542577" y="4789174"/>
            <a:ext cx="2103076" cy="369332"/>
          </a:xfrm>
          <a:prstGeom prst="rect">
            <a:avLst/>
          </a:prstGeom>
          <a:noFill/>
        </p:spPr>
        <p:txBody>
          <a:bodyPr wrap="none" rtlCol="0">
            <a:spAutoFit/>
          </a:bodyPr>
          <a:lstStyle/>
          <a:p>
            <a:r>
              <a:rPr lang="en-US" b="1" dirty="0"/>
              <a:t>CPU Utilization Rate</a:t>
            </a:r>
          </a:p>
        </p:txBody>
      </p:sp>
      <p:sp>
        <p:nvSpPr>
          <p:cNvPr id="19" name="TextBox 18">
            <a:extLst>
              <a:ext uri="{FF2B5EF4-FFF2-40B4-BE49-F238E27FC236}">
                <a16:creationId xmlns:a16="http://schemas.microsoft.com/office/drawing/2014/main" id="{4B4A423A-7BAA-47CC-8C86-3E72F5EFFC2D}"/>
              </a:ext>
            </a:extLst>
          </p:cNvPr>
          <p:cNvSpPr txBox="1"/>
          <p:nvPr/>
        </p:nvSpPr>
        <p:spPr>
          <a:xfrm>
            <a:off x="6581488" y="835733"/>
            <a:ext cx="1631409" cy="369332"/>
          </a:xfrm>
          <a:prstGeom prst="rect">
            <a:avLst/>
          </a:prstGeom>
          <a:noFill/>
        </p:spPr>
        <p:txBody>
          <a:bodyPr wrap="none" rtlCol="0">
            <a:spAutoFit/>
          </a:bodyPr>
          <a:lstStyle/>
          <a:p>
            <a:r>
              <a:rPr lang="en-US" b="1" dirty="0"/>
              <a:t>Observed data</a:t>
            </a:r>
          </a:p>
        </p:txBody>
      </p:sp>
      <p:sp>
        <p:nvSpPr>
          <p:cNvPr id="20" name="TextBox 19">
            <a:extLst>
              <a:ext uri="{FF2B5EF4-FFF2-40B4-BE49-F238E27FC236}">
                <a16:creationId xmlns:a16="http://schemas.microsoft.com/office/drawing/2014/main" id="{E6274EB4-EA47-4D80-91DD-E47106C1A668}"/>
              </a:ext>
            </a:extLst>
          </p:cNvPr>
          <p:cNvSpPr txBox="1"/>
          <p:nvPr/>
        </p:nvSpPr>
        <p:spPr>
          <a:xfrm>
            <a:off x="1660463" y="3263004"/>
            <a:ext cx="657552" cy="369332"/>
          </a:xfrm>
          <a:prstGeom prst="rect">
            <a:avLst/>
          </a:prstGeom>
          <a:noFill/>
        </p:spPr>
        <p:txBody>
          <a:bodyPr wrap="none" rtlCol="0">
            <a:spAutoFit/>
          </a:bodyPr>
          <a:lstStyle/>
          <a:p>
            <a:r>
              <a:rPr lang="en-US" b="1" dirty="0"/>
              <a:t>Time</a:t>
            </a:r>
          </a:p>
        </p:txBody>
      </p:sp>
      <p:sp>
        <p:nvSpPr>
          <p:cNvPr id="21" name="TextBox 20">
            <a:extLst>
              <a:ext uri="{FF2B5EF4-FFF2-40B4-BE49-F238E27FC236}">
                <a16:creationId xmlns:a16="http://schemas.microsoft.com/office/drawing/2014/main" id="{44D9FB0F-79E3-419A-876B-6A9E196A149C}"/>
              </a:ext>
            </a:extLst>
          </p:cNvPr>
          <p:cNvSpPr txBox="1"/>
          <p:nvPr/>
        </p:nvSpPr>
        <p:spPr>
          <a:xfrm>
            <a:off x="7154761" y="3228434"/>
            <a:ext cx="657552" cy="369332"/>
          </a:xfrm>
          <a:prstGeom prst="rect">
            <a:avLst/>
          </a:prstGeom>
          <a:noFill/>
        </p:spPr>
        <p:txBody>
          <a:bodyPr wrap="none" rtlCol="0">
            <a:spAutoFit/>
          </a:bodyPr>
          <a:lstStyle/>
          <a:p>
            <a:r>
              <a:rPr lang="en-US" b="1" dirty="0"/>
              <a:t>Time</a:t>
            </a:r>
          </a:p>
        </p:txBody>
      </p:sp>
      <p:sp>
        <p:nvSpPr>
          <p:cNvPr id="23" name="TextBox 22">
            <a:extLst>
              <a:ext uri="{FF2B5EF4-FFF2-40B4-BE49-F238E27FC236}">
                <a16:creationId xmlns:a16="http://schemas.microsoft.com/office/drawing/2014/main" id="{0B153E6F-4736-4CC2-AFAA-714E35F432A7}"/>
              </a:ext>
            </a:extLst>
          </p:cNvPr>
          <p:cNvSpPr txBox="1"/>
          <p:nvPr/>
        </p:nvSpPr>
        <p:spPr>
          <a:xfrm>
            <a:off x="1660463" y="6108586"/>
            <a:ext cx="657552" cy="369332"/>
          </a:xfrm>
          <a:prstGeom prst="rect">
            <a:avLst/>
          </a:prstGeom>
          <a:noFill/>
        </p:spPr>
        <p:txBody>
          <a:bodyPr wrap="none" rtlCol="0">
            <a:spAutoFit/>
          </a:bodyPr>
          <a:lstStyle/>
          <a:p>
            <a:r>
              <a:rPr lang="en-US" b="1" dirty="0"/>
              <a:t>Time</a:t>
            </a:r>
          </a:p>
        </p:txBody>
      </p:sp>
      <p:sp>
        <p:nvSpPr>
          <p:cNvPr id="24" name="TextBox 23">
            <a:extLst>
              <a:ext uri="{FF2B5EF4-FFF2-40B4-BE49-F238E27FC236}">
                <a16:creationId xmlns:a16="http://schemas.microsoft.com/office/drawing/2014/main" id="{D6451DC7-F53F-48AB-A6A4-F827EE2DA2ED}"/>
              </a:ext>
            </a:extLst>
          </p:cNvPr>
          <p:cNvSpPr txBox="1"/>
          <p:nvPr/>
        </p:nvSpPr>
        <p:spPr>
          <a:xfrm>
            <a:off x="7011753" y="6093088"/>
            <a:ext cx="657552" cy="369332"/>
          </a:xfrm>
          <a:prstGeom prst="rect">
            <a:avLst/>
          </a:prstGeom>
          <a:noFill/>
        </p:spPr>
        <p:txBody>
          <a:bodyPr wrap="none" rtlCol="0">
            <a:spAutoFit/>
          </a:bodyPr>
          <a:lstStyle/>
          <a:p>
            <a:r>
              <a:rPr lang="en-US" b="1" dirty="0"/>
              <a:t>Time</a:t>
            </a:r>
          </a:p>
        </p:txBody>
      </p:sp>
      <p:sp>
        <p:nvSpPr>
          <p:cNvPr id="25" name="Title 1">
            <a:extLst>
              <a:ext uri="{FF2B5EF4-FFF2-40B4-BE49-F238E27FC236}">
                <a16:creationId xmlns:a16="http://schemas.microsoft.com/office/drawing/2014/main" id="{65F6837F-E206-4AF1-8FD3-337EF3C1C880}"/>
              </a:ext>
            </a:extLst>
          </p:cNvPr>
          <p:cNvSpPr txBox="1">
            <a:spLocks/>
          </p:cNvSpPr>
          <p:nvPr/>
        </p:nvSpPr>
        <p:spPr>
          <a:xfrm>
            <a:off x="97278" y="-9727"/>
            <a:ext cx="8871624" cy="620307"/>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b="1" i="0" kern="1200" baseline="0">
                <a:solidFill>
                  <a:schemeClr val="tx1"/>
                </a:solidFill>
                <a:effectLst>
                  <a:outerShdw blurRad="38100" dist="38100" dir="2700000" algn="tl">
                    <a:srgbClr val="000000">
                      <a:alpha val="43137"/>
                    </a:srgbClr>
                  </a:outerShdw>
                </a:effectLst>
                <a:latin typeface="Helvetica"/>
                <a:ea typeface="+mj-ea"/>
                <a:cs typeface="Helvetica"/>
              </a:defRPr>
            </a:lvl1pPr>
          </a:lstStyle>
          <a:p>
            <a:r>
              <a:rPr lang="en-US" sz="3000" b="0" dirty="0">
                <a:solidFill>
                  <a:srgbClr val="0070C0"/>
                </a:solidFill>
              </a:rPr>
              <a:t>Anomaly Detection Example 1: Forecasting</a:t>
            </a:r>
          </a:p>
        </p:txBody>
      </p:sp>
      <p:sp>
        <p:nvSpPr>
          <p:cNvPr id="27" name="TextBox 26">
            <a:extLst>
              <a:ext uri="{FF2B5EF4-FFF2-40B4-BE49-F238E27FC236}">
                <a16:creationId xmlns:a16="http://schemas.microsoft.com/office/drawing/2014/main" id="{6A241FD0-078A-4CE3-BD44-E4B5AD0B9E03}"/>
              </a:ext>
            </a:extLst>
          </p:cNvPr>
          <p:cNvSpPr txBox="1"/>
          <p:nvPr/>
        </p:nvSpPr>
        <p:spPr>
          <a:xfrm>
            <a:off x="6781529" y="3840282"/>
            <a:ext cx="1886094" cy="369332"/>
          </a:xfrm>
          <a:prstGeom prst="rect">
            <a:avLst/>
          </a:prstGeom>
          <a:noFill/>
        </p:spPr>
        <p:txBody>
          <a:bodyPr wrap="none" rtlCol="0">
            <a:spAutoFit/>
          </a:bodyPr>
          <a:lstStyle/>
          <a:p>
            <a:r>
              <a:rPr lang="en-US" b="1" dirty="0"/>
              <a:t>ARIMA prediction</a:t>
            </a:r>
          </a:p>
        </p:txBody>
      </p:sp>
      <p:sp>
        <p:nvSpPr>
          <p:cNvPr id="30" name="TextBox 29">
            <a:extLst>
              <a:ext uri="{FF2B5EF4-FFF2-40B4-BE49-F238E27FC236}">
                <a16:creationId xmlns:a16="http://schemas.microsoft.com/office/drawing/2014/main" id="{B5A37648-4155-456D-B59D-CCBF292F6F27}"/>
              </a:ext>
            </a:extLst>
          </p:cNvPr>
          <p:cNvSpPr txBox="1"/>
          <p:nvPr/>
        </p:nvSpPr>
        <p:spPr>
          <a:xfrm>
            <a:off x="4312800" y="3447670"/>
            <a:ext cx="2400914" cy="923330"/>
          </a:xfrm>
          <a:prstGeom prst="rect">
            <a:avLst/>
          </a:prstGeom>
          <a:noFill/>
        </p:spPr>
        <p:txBody>
          <a:bodyPr wrap="none" rtlCol="0">
            <a:spAutoFit/>
          </a:bodyPr>
          <a:lstStyle/>
          <a:p>
            <a:r>
              <a:rPr lang="en-US" b="1" i="1" dirty="0"/>
              <a:t>When observed values </a:t>
            </a:r>
          </a:p>
          <a:p>
            <a:r>
              <a:rPr lang="en-US" b="1" i="1" dirty="0"/>
              <a:t>differ from prediction, </a:t>
            </a:r>
          </a:p>
          <a:p>
            <a:r>
              <a:rPr lang="en-US" b="1" i="1" dirty="0"/>
              <a:t>Anomaly is raised</a:t>
            </a:r>
          </a:p>
        </p:txBody>
      </p:sp>
    </p:spTree>
    <p:extLst>
      <p:ext uri="{BB962C8B-B14F-4D97-AF65-F5344CB8AC3E}">
        <p14:creationId xmlns:p14="http://schemas.microsoft.com/office/powerpoint/2010/main" val="411693406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C7F263-513D-4705-ADF0-195EBF60918C}"/>
              </a:ext>
            </a:extLst>
          </p:cNvPr>
          <p:cNvSpPr>
            <a:spLocks noGrp="1"/>
          </p:cNvSpPr>
          <p:nvPr>
            <p:ph type="title"/>
          </p:nvPr>
        </p:nvSpPr>
        <p:spPr>
          <a:xfrm>
            <a:off x="160507" y="50702"/>
            <a:ext cx="8822986" cy="890817"/>
          </a:xfrm>
        </p:spPr>
        <p:txBody>
          <a:bodyPr>
            <a:normAutofit/>
          </a:bodyPr>
          <a:lstStyle/>
          <a:p>
            <a:r>
              <a:rPr lang="en-US" b="0" dirty="0">
                <a:solidFill>
                  <a:srgbClr val="0070C0"/>
                </a:solidFill>
              </a:rPr>
              <a:t>Goodness-of-fit Methods</a:t>
            </a:r>
          </a:p>
        </p:txBody>
      </p:sp>
      <p:sp>
        <p:nvSpPr>
          <p:cNvPr id="3" name="Content Placeholder 2">
            <a:extLst>
              <a:ext uri="{FF2B5EF4-FFF2-40B4-BE49-F238E27FC236}">
                <a16:creationId xmlns:a16="http://schemas.microsoft.com/office/drawing/2014/main" id="{0004C9D5-F8AD-4BEA-9A10-EF8B8B9B4368}"/>
              </a:ext>
            </a:extLst>
          </p:cNvPr>
          <p:cNvSpPr>
            <a:spLocks noGrp="1"/>
          </p:cNvSpPr>
          <p:nvPr>
            <p:ph idx="1"/>
          </p:nvPr>
        </p:nvSpPr>
        <p:spPr>
          <a:xfrm>
            <a:off x="262647" y="1367611"/>
            <a:ext cx="8720846" cy="4756824"/>
          </a:xfrm>
        </p:spPr>
        <p:txBody>
          <a:bodyPr>
            <a:normAutofit fontScale="92500" lnSpcReduction="10000"/>
          </a:bodyPr>
          <a:lstStyle/>
          <a:p>
            <a:r>
              <a:rPr lang="en-US" b="0" dirty="0"/>
              <a:t>Suitable when data follows an expected distribution</a:t>
            </a:r>
          </a:p>
          <a:p>
            <a:pPr lvl="1"/>
            <a:r>
              <a:rPr lang="en-US" sz="2000" dirty="0"/>
              <a:t>Ex: API calls to an application server per day (Gaussian Distribution)</a:t>
            </a:r>
          </a:p>
          <a:p>
            <a:pPr lvl="1"/>
            <a:r>
              <a:rPr lang="en-US" sz="2000" dirty="0"/>
              <a:t>Number of hits to a website in the hours after promotion (Exponential Decay)</a:t>
            </a:r>
          </a:p>
          <a:p>
            <a:pPr lvl="1"/>
            <a:endParaRPr lang="en-US" dirty="0"/>
          </a:p>
          <a:p>
            <a:r>
              <a:rPr lang="en-US" b="0" dirty="0"/>
              <a:t>The model works by first fitting the regular (or normal) data </a:t>
            </a:r>
          </a:p>
          <a:p>
            <a:endParaRPr lang="en-US" b="0" dirty="0"/>
          </a:p>
          <a:p>
            <a:r>
              <a:rPr lang="en-US" b="0" dirty="0"/>
              <a:t>Any deviations from the expected distribution is considered an anomaly</a:t>
            </a:r>
          </a:p>
          <a:p>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C516D724-CCA6-4481-BA1F-0CE2A8E72050}"/>
              </a:ext>
            </a:extLst>
          </p:cNvPr>
          <p:cNvSpPr>
            <a:spLocks noGrp="1"/>
          </p:cNvSpPr>
          <p:nvPr>
            <p:ph type="sldNum" sz="quarter" idx="4"/>
          </p:nvPr>
        </p:nvSpPr>
        <p:spPr/>
        <p:txBody>
          <a:bodyPr/>
          <a:lstStyle/>
          <a:p>
            <a:fld id="{38CFBFC5-68E7-4431-8625-A5845C183C00}" type="slidenum">
              <a:rPr lang="en-US" smtClean="0"/>
              <a:pPr/>
              <a:t>31</a:t>
            </a:fld>
            <a:endParaRPr lang="en-US" dirty="0"/>
          </a:p>
        </p:txBody>
      </p:sp>
    </p:spTree>
    <p:extLst>
      <p:ext uri="{BB962C8B-B14F-4D97-AF65-F5344CB8AC3E}">
        <p14:creationId xmlns:p14="http://schemas.microsoft.com/office/powerpoint/2010/main" val="166703541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F0DFA2-2E5A-4BD3-8F80-8C079CC3E16F}"/>
              </a:ext>
            </a:extLst>
          </p:cNvPr>
          <p:cNvSpPr>
            <a:spLocks noGrp="1"/>
          </p:cNvSpPr>
          <p:nvPr>
            <p:ph type="title"/>
          </p:nvPr>
        </p:nvSpPr>
        <p:spPr>
          <a:xfrm>
            <a:off x="116732" y="37095"/>
            <a:ext cx="8570068" cy="515737"/>
          </a:xfrm>
        </p:spPr>
        <p:txBody>
          <a:bodyPr>
            <a:normAutofit fontScale="90000"/>
          </a:bodyPr>
          <a:lstStyle/>
          <a:p>
            <a:r>
              <a:rPr lang="en-US" sz="4000" b="0" dirty="0">
                <a:solidFill>
                  <a:srgbClr val="0070C0"/>
                </a:solidFill>
              </a:rPr>
              <a:t>Anomaly Detection Example 2</a:t>
            </a:r>
          </a:p>
        </p:txBody>
      </p:sp>
      <p:sp>
        <p:nvSpPr>
          <p:cNvPr id="3" name="Content Placeholder 2">
            <a:extLst>
              <a:ext uri="{FF2B5EF4-FFF2-40B4-BE49-F238E27FC236}">
                <a16:creationId xmlns:a16="http://schemas.microsoft.com/office/drawing/2014/main" id="{11E51BED-4DAA-4F7A-B22C-795040141E95}"/>
              </a:ext>
            </a:extLst>
          </p:cNvPr>
          <p:cNvSpPr>
            <a:spLocks noGrp="1"/>
          </p:cNvSpPr>
          <p:nvPr>
            <p:ph idx="1"/>
          </p:nvPr>
        </p:nvSpPr>
        <p:spPr>
          <a:xfrm>
            <a:off x="169909" y="1332689"/>
            <a:ext cx="5209488" cy="2411562"/>
          </a:xfrm>
        </p:spPr>
        <p:txBody>
          <a:bodyPr>
            <a:normAutofit fontScale="92500" lnSpcReduction="20000"/>
          </a:bodyPr>
          <a:lstStyle/>
          <a:p>
            <a:r>
              <a:rPr lang="en-US" sz="2000" b="0" dirty="0"/>
              <a:t>x – Let’s say Peak CPU Utilization</a:t>
            </a:r>
          </a:p>
          <a:p>
            <a:endParaRPr lang="en-US" sz="2000" b="0" dirty="0"/>
          </a:p>
          <a:p>
            <a:r>
              <a:rPr lang="en-US" sz="2000" b="0" dirty="0"/>
              <a:t> Fit only the normal data using </a:t>
            </a:r>
          </a:p>
          <a:p>
            <a:pPr marL="0" indent="0">
              <a:buNone/>
            </a:pPr>
            <a:r>
              <a:rPr lang="en-US" sz="2000" b="0" dirty="0"/>
              <a:t>      Gaussian (or normal) distribution</a:t>
            </a:r>
          </a:p>
          <a:p>
            <a:pPr marL="0" indent="0">
              <a:buNone/>
            </a:pPr>
            <a:endParaRPr lang="en-US" sz="2000" b="0" dirty="0"/>
          </a:p>
          <a:p>
            <a:r>
              <a:rPr lang="en-US" sz="2000" b="0" dirty="0"/>
              <a:t>Any new data point which deviates from the gaussian distribution is treated as an anomaly.</a:t>
            </a:r>
          </a:p>
        </p:txBody>
      </p:sp>
      <p:sp>
        <p:nvSpPr>
          <p:cNvPr id="4" name="Slide Number Placeholder 3">
            <a:extLst>
              <a:ext uri="{FF2B5EF4-FFF2-40B4-BE49-F238E27FC236}">
                <a16:creationId xmlns:a16="http://schemas.microsoft.com/office/drawing/2014/main" id="{415AAA4F-E525-41D7-870F-C1297FDB1438}"/>
              </a:ext>
            </a:extLst>
          </p:cNvPr>
          <p:cNvSpPr>
            <a:spLocks noGrp="1"/>
          </p:cNvSpPr>
          <p:nvPr>
            <p:ph type="sldNum" sz="quarter" idx="4"/>
          </p:nvPr>
        </p:nvSpPr>
        <p:spPr/>
        <p:txBody>
          <a:bodyPr/>
          <a:lstStyle/>
          <a:p>
            <a:fld id="{38CFBFC5-68E7-4431-8625-A5845C183C00}" type="slidenum">
              <a:rPr lang="en-US" smtClean="0"/>
              <a:pPr/>
              <a:t>32</a:t>
            </a:fld>
            <a:endParaRPr lang="en-US" dirty="0"/>
          </a:p>
        </p:txBody>
      </p:sp>
      <p:pic>
        <p:nvPicPr>
          <p:cNvPr id="7" name="Picture 6">
            <a:extLst>
              <a:ext uri="{FF2B5EF4-FFF2-40B4-BE49-F238E27FC236}">
                <a16:creationId xmlns:a16="http://schemas.microsoft.com/office/drawing/2014/main" id="{57809C7C-77D0-4FC6-BBE0-CB24206FDE43}"/>
              </a:ext>
            </a:extLst>
          </p:cNvPr>
          <p:cNvPicPr>
            <a:picLocks noChangeAspect="1"/>
          </p:cNvPicPr>
          <p:nvPr/>
        </p:nvPicPr>
        <p:blipFill>
          <a:blip r:embed="rId3"/>
          <a:stretch>
            <a:fillRect/>
          </a:stretch>
        </p:blipFill>
        <p:spPr>
          <a:xfrm>
            <a:off x="5992238" y="1405278"/>
            <a:ext cx="2840946" cy="2184228"/>
          </a:xfrm>
          <a:prstGeom prst="rect">
            <a:avLst/>
          </a:prstGeom>
          <a:solidFill>
            <a:srgbClr val="FF0000"/>
          </a:solidFill>
          <a:ln>
            <a:solidFill>
              <a:srgbClr val="FF0000"/>
            </a:solidFill>
          </a:ln>
        </p:spPr>
      </p:pic>
      <p:sp>
        <p:nvSpPr>
          <p:cNvPr id="8" name="TextBox 7">
            <a:extLst>
              <a:ext uri="{FF2B5EF4-FFF2-40B4-BE49-F238E27FC236}">
                <a16:creationId xmlns:a16="http://schemas.microsoft.com/office/drawing/2014/main" id="{CE7912EC-4D00-419C-9FB0-97C923DC2E4F}"/>
              </a:ext>
            </a:extLst>
          </p:cNvPr>
          <p:cNvSpPr txBox="1"/>
          <p:nvPr/>
        </p:nvSpPr>
        <p:spPr>
          <a:xfrm>
            <a:off x="5447490" y="2367728"/>
            <a:ext cx="642026" cy="369332"/>
          </a:xfrm>
          <a:prstGeom prst="rect">
            <a:avLst/>
          </a:prstGeom>
          <a:noFill/>
        </p:spPr>
        <p:txBody>
          <a:bodyPr wrap="square" rtlCol="0">
            <a:spAutoFit/>
          </a:bodyPr>
          <a:lstStyle/>
          <a:p>
            <a:r>
              <a:rPr lang="en-US" dirty="0"/>
              <a:t>P(x)</a:t>
            </a:r>
          </a:p>
        </p:txBody>
      </p:sp>
      <p:sp>
        <p:nvSpPr>
          <p:cNvPr id="9" name="Rectangle 8">
            <a:extLst>
              <a:ext uri="{FF2B5EF4-FFF2-40B4-BE49-F238E27FC236}">
                <a16:creationId xmlns:a16="http://schemas.microsoft.com/office/drawing/2014/main" id="{20792907-5000-4192-A9AA-E419603C7949}"/>
              </a:ext>
            </a:extLst>
          </p:cNvPr>
          <p:cNvSpPr/>
          <p:nvPr/>
        </p:nvSpPr>
        <p:spPr>
          <a:xfrm>
            <a:off x="169909" y="784874"/>
            <a:ext cx="7011471" cy="461665"/>
          </a:xfrm>
          <a:prstGeom prst="rect">
            <a:avLst/>
          </a:prstGeom>
        </p:spPr>
        <p:txBody>
          <a:bodyPr wrap="none">
            <a:spAutoFit/>
          </a:bodyPr>
          <a:lstStyle/>
          <a:p>
            <a:r>
              <a:rPr lang="en-US" sz="2400" b="1" dirty="0">
                <a:solidFill>
                  <a:srgbClr val="0070C0"/>
                </a:solidFill>
              </a:rPr>
              <a:t>Goodness of fit: Deviation from Gaussian </a:t>
            </a:r>
            <a:r>
              <a:rPr lang="en-US" sz="2400" b="1" dirty="0" smtClean="0">
                <a:solidFill>
                  <a:srgbClr val="0070C0"/>
                </a:solidFill>
              </a:rPr>
              <a:t>Distribution</a:t>
            </a:r>
            <a:endParaRPr lang="en-US" sz="2400" b="1" dirty="0">
              <a:solidFill>
                <a:srgbClr val="0070C0"/>
              </a:solidFill>
            </a:endParaRPr>
          </a:p>
        </p:txBody>
      </p:sp>
      <p:pic>
        <p:nvPicPr>
          <p:cNvPr id="10" name="Picture 18">
            <a:extLst>
              <a:ext uri="{FF2B5EF4-FFF2-40B4-BE49-F238E27FC236}">
                <a16:creationId xmlns:a16="http://schemas.microsoft.com/office/drawing/2014/main" id="{3F1896A4-D56C-4445-905D-5FF7EA53CFC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78321" y="3828118"/>
            <a:ext cx="3161490" cy="247563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234D9DA1-4CA2-495A-AFFE-167BA44CFAA8}"/>
              </a:ext>
            </a:extLst>
          </p:cNvPr>
          <p:cNvPicPr>
            <a:picLocks noChangeAspect="1"/>
          </p:cNvPicPr>
          <p:nvPr/>
        </p:nvPicPr>
        <p:blipFill>
          <a:blip r:embed="rId5"/>
          <a:stretch>
            <a:fillRect/>
          </a:stretch>
        </p:blipFill>
        <p:spPr>
          <a:xfrm>
            <a:off x="3039184" y="4054685"/>
            <a:ext cx="2894898" cy="2144985"/>
          </a:xfrm>
          <a:prstGeom prst="rect">
            <a:avLst/>
          </a:prstGeom>
        </p:spPr>
      </p:pic>
      <p:sp>
        <p:nvSpPr>
          <p:cNvPr id="12" name="TextBox 11">
            <a:extLst>
              <a:ext uri="{FF2B5EF4-FFF2-40B4-BE49-F238E27FC236}">
                <a16:creationId xmlns:a16="http://schemas.microsoft.com/office/drawing/2014/main" id="{1130BFA9-F062-41B5-900E-0E3CF46295BE}"/>
              </a:ext>
            </a:extLst>
          </p:cNvPr>
          <p:cNvSpPr txBox="1"/>
          <p:nvPr/>
        </p:nvSpPr>
        <p:spPr>
          <a:xfrm>
            <a:off x="4572000" y="6056905"/>
            <a:ext cx="401072" cy="369332"/>
          </a:xfrm>
          <a:prstGeom prst="rect">
            <a:avLst/>
          </a:prstGeom>
          <a:noFill/>
        </p:spPr>
        <p:txBody>
          <a:bodyPr wrap="none" rtlCol="0">
            <a:spAutoFit/>
          </a:bodyPr>
          <a:lstStyle/>
          <a:p>
            <a:r>
              <a:rPr lang="en-US" dirty="0"/>
              <a:t>x1</a:t>
            </a:r>
          </a:p>
        </p:txBody>
      </p:sp>
      <p:sp>
        <p:nvSpPr>
          <p:cNvPr id="13" name="TextBox 12">
            <a:extLst>
              <a:ext uri="{FF2B5EF4-FFF2-40B4-BE49-F238E27FC236}">
                <a16:creationId xmlns:a16="http://schemas.microsoft.com/office/drawing/2014/main" id="{91FEA74B-6A13-40CD-9E95-352E4BA3B562}"/>
              </a:ext>
            </a:extLst>
          </p:cNvPr>
          <p:cNvSpPr txBox="1"/>
          <p:nvPr/>
        </p:nvSpPr>
        <p:spPr>
          <a:xfrm>
            <a:off x="2865809" y="4757845"/>
            <a:ext cx="401072" cy="369332"/>
          </a:xfrm>
          <a:prstGeom prst="rect">
            <a:avLst/>
          </a:prstGeom>
          <a:noFill/>
        </p:spPr>
        <p:txBody>
          <a:bodyPr wrap="none" rtlCol="0">
            <a:spAutoFit/>
          </a:bodyPr>
          <a:lstStyle/>
          <a:p>
            <a:r>
              <a:rPr lang="en-US" dirty="0"/>
              <a:t>x2</a:t>
            </a:r>
          </a:p>
        </p:txBody>
      </p:sp>
      <p:sp>
        <p:nvSpPr>
          <p:cNvPr id="5" name="Rectangle 4">
            <a:extLst>
              <a:ext uri="{FF2B5EF4-FFF2-40B4-BE49-F238E27FC236}">
                <a16:creationId xmlns:a16="http://schemas.microsoft.com/office/drawing/2014/main" id="{BB065810-5571-448B-BD45-054958D8BCED}"/>
              </a:ext>
            </a:extLst>
          </p:cNvPr>
          <p:cNvSpPr/>
          <p:nvPr/>
        </p:nvSpPr>
        <p:spPr>
          <a:xfrm>
            <a:off x="49122" y="3999262"/>
            <a:ext cx="2795100" cy="1631216"/>
          </a:xfrm>
          <a:prstGeom prst="rect">
            <a:avLst/>
          </a:prstGeom>
        </p:spPr>
        <p:txBody>
          <a:bodyPr wrap="square">
            <a:spAutoFit/>
          </a:bodyPr>
          <a:lstStyle/>
          <a:p>
            <a:r>
              <a:rPr lang="en-US" sz="2000" dirty="0"/>
              <a:t>Another hypothetical Example with scaled data: </a:t>
            </a:r>
          </a:p>
          <a:p>
            <a:r>
              <a:rPr lang="en-US" sz="2000" dirty="0"/>
              <a:t>x1 = Peak CPU utilization</a:t>
            </a:r>
          </a:p>
          <a:p>
            <a:r>
              <a:rPr lang="en-US" sz="2000" dirty="0"/>
              <a:t>x2 = Start time</a:t>
            </a:r>
          </a:p>
        </p:txBody>
      </p:sp>
      <p:sp>
        <p:nvSpPr>
          <p:cNvPr id="14" name="TextBox 13">
            <a:extLst>
              <a:ext uri="{FF2B5EF4-FFF2-40B4-BE49-F238E27FC236}">
                <a16:creationId xmlns:a16="http://schemas.microsoft.com/office/drawing/2014/main" id="{62B17592-6ABC-49C9-BF1B-02F086459D13}"/>
              </a:ext>
            </a:extLst>
          </p:cNvPr>
          <p:cNvSpPr txBox="1"/>
          <p:nvPr/>
        </p:nvSpPr>
        <p:spPr>
          <a:xfrm>
            <a:off x="7232605" y="3010393"/>
            <a:ext cx="642026" cy="369332"/>
          </a:xfrm>
          <a:prstGeom prst="rect">
            <a:avLst/>
          </a:prstGeom>
          <a:noFill/>
        </p:spPr>
        <p:txBody>
          <a:bodyPr wrap="square" rtlCol="0">
            <a:spAutoFit/>
          </a:bodyPr>
          <a:lstStyle/>
          <a:p>
            <a:r>
              <a:rPr lang="en-US" dirty="0"/>
              <a:t>CPU</a:t>
            </a:r>
          </a:p>
        </p:txBody>
      </p:sp>
    </p:spTree>
    <p:extLst>
      <p:ext uri="{BB962C8B-B14F-4D97-AF65-F5344CB8AC3E}">
        <p14:creationId xmlns:p14="http://schemas.microsoft.com/office/powerpoint/2010/main" val="2850359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ppt_x"/>
                                          </p:val>
                                        </p:tav>
                                        <p:tav tm="100000">
                                          <p:val>
                                            <p:strVal val="#ppt_x"/>
                                          </p:val>
                                        </p:tav>
                                      </p:tavLst>
                                    </p:anim>
                                    <p:anim calcmode="lin" valueType="num">
                                      <p:cBhvr additive="base">
                                        <p:cTn id="1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fill="hold"/>
                                        <p:tgtEl>
                                          <p:spTgt spid="12"/>
                                        </p:tgtEl>
                                        <p:attrNameLst>
                                          <p:attrName>ppt_x</p:attrName>
                                        </p:attrNameLst>
                                      </p:cBhvr>
                                      <p:tavLst>
                                        <p:tav tm="0">
                                          <p:val>
                                            <p:strVal val="#ppt_x"/>
                                          </p:val>
                                        </p:tav>
                                        <p:tav tm="100000">
                                          <p:val>
                                            <p:strVal val="#ppt_x"/>
                                          </p:val>
                                        </p:tav>
                                      </p:tavLst>
                                    </p:anim>
                                    <p:anim calcmode="lin" valueType="num">
                                      <p:cBhvr additive="base">
                                        <p:cTn id="20"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 calcmode="lin" valueType="num">
                                      <p:cBhvr additive="base">
                                        <p:cTn id="25" dur="500" fill="hold"/>
                                        <p:tgtEl>
                                          <p:spTgt spid="13"/>
                                        </p:tgtEl>
                                        <p:attrNameLst>
                                          <p:attrName>ppt_x</p:attrName>
                                        </p:attrNameLst>
                                      </p:cBhvr>
                                      <p:tavLst>
                                        <p:tav tm="0">
                                          <p:val>
                                            <p:strVal val="#ppt_x"/>
                                          </p:val>
                                        </p:tav>
                                        <p:tav tm="100000">
                                          <p:val>
                                            <p:strVal val="#ppt_x"/>
                                          </p:val>
                                        </p:tav>
                                      </p:tavLst>
                                    </p:anim>
                                    <p:anim calcmode="lin" valueType="num">
                                      <p:cBhvr additive="base">
                                        <p:cTn id="26"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additive="base">
                                        <p:cTn id="31" dur="500" fill="hold"/>
                                        <p:tgtEl>
                                          <p:spTgt spid="10"/>
                                        </p:tgtEl>
                                        <p:attrNameLst>
                                          <p:attrName>ppt_x</p:attrName>
                                        </p:attrNameLst>
                                      </p:cBhvr>
                                      <p:tavLst>
                                        <p:tav tm="0">
                                          <p:val>
                                            <p:strVal val="#ppt_x"/>
                                          </p:val>
                                        </p:tav>
                                        <p:tav tm="100000">
                                          <p:val>
                                            <p:strVal val="#ppt_x"/>
                                          </p:val>
                                        </p:tav>
                                      </p:tavLst>
                                    </p:anim>
                                    <p:anim calcmode="lin" valueType="num">
                                      <p:cBhvr additive="base">
                                        <p:cTn id="3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5"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C7F263-513D-4705-ADF0-195EBF60918C}"/>
              </a:ext>
            </a:extLst>
          </p:cNvPr>
          <p:cNvSpPr>
            <a:spLocks noGrp="1"/>
          </p:cNvSpPr>
          <p:nvPr>
            <p:ph type="title"/>
          </p:nvPr>
        </p:nvSpPr>
        <p:spPr>
          <a:xfrm>
            <a:off x="97042" y="-277"/>
            <a:ext cx="8949916" cy="603392"/>
          </a:xfrm>
        </p:spPr>
        <p:txBody>
          <a:bodyPr>
            <a:noAutofit/>
          </a:bodyPr>
          <a:lstStyle/>
          <a:p>
            <a:r>
              <a:rPr lang="en-US" sz="3600" b="0" dirty="0">
                <a:solidFill>
                  <a:srgbClr val="0070C0"/>
                </a:solidFill>
              </a:rPr>
              <a:t>Anomaly Detection Example 3</a:t>
            </a:r>
          </a:p>
        </p:txBody>
      </p:sp>
      <p:sp>
        <p:nvSpPr>
          <p:cNvPr id="3" name="Content Placeholder 2">
            <a:extLst>
              <a:ext uri="{FF2B5EF4-FFF2-40B4-BE49-F238E27FC236}">
                <a16:creationId xmlns:a16="http://schemas.microsoft.com/office/drawing/2014/main" id="{0004C9D5-F8AD-4BEA-9A10-EF8B8B9B4368}"/>
              </a:ext>
            </a:extLst>
          </p:cNvPr>
          <p:cNvSpPr>
            <a:spLocks noGrp="1"/>
          </p:cNvSpPr>
          <p:nvPr>
            <p:ph idx="1"/>
          </p:nvPr>
        </p:nvSpPr>
        <p:spPr>
          <a:xfrm>
            <a:off x="97042" y="1165307"/>
            <a:ext cx="8949916" cy="2861944"/>
          </a:xfrm>
        </p:spPr>
        <p:txBody>
          <a:bodyPr>
            <a:normAutofit fontScale="62500" lnSpcReduction="20000"/>
          </a:bodyPr>
          <a:lstStyle/>
          <a:p>
            <a:r>
              <a:rPr lang="en-US" sz="2900" b="0" dirty="0"/>
              <a:t>One of the newer breed of algorithms, but highly useful for anomaly detection</a:t>
            </a:r>
          </a:p>
          <a:p>
            <a:endParaRPr lang="en-US" sz="2900" b="0" dirty="0"/>
          </a:p>
          <a:p>
            <a:r>
              <a:rPr lang="en-US" sz="2900" b="0" dirty="0"/>
              <a:t>Suitable for non-gaussian and high dimensional datasets</a:t>
            </a:r>
          </a:p>
          <a:p>
            <a:endParaRPr lang="en-US" sz="2900" b="0" dirty="0"/>
          </a:p>
          <a:p>
            <a:r>
              <a:rPr lang="en-US" sz="2900" b="0" dirty="0"/>
              <a:t>Algorithm trains a model on the dataset, by randomly splitting on a feature for each data point and in the process creating trees.  </a:t>
            </a:r>
          </a:p>
          <a:p>
            <a:endParaRPr lang="en-US" sz="2900" b="0" dirty="0"/>
          </a:p>
          <a:p>
            <a:r>
              <a:rPr lang="en-US" sz="2900" b="0" dirty="0"/>
              <a:t>The assumption is that </a:t>
            </a:r>
            <a:r>
              <a:rPr lang="en-US" sz="2900" b="0" dirty="0">
                <a:solidFill>
                  <a:srgbClr val="C00000"/>
                </a:solidFill>
              </a:rPr>
              <a:t>outliers should be easier to isolate with fewer splits, </a:t>
            </a:r>
            <a:r>
              <a:rPr lang="en-US" sz="2900" b="0" dirty="0"/>
              <a:t>compared to inliers which are expected to have more feature value similarities</a:t>
            </a:r>
          </a:p>
          <a:p>
            <a:endParaRPr lang="en-US" sz="2400" b="0" dirty="0"/>
          </a:p>
          <a:p>
            <a:endParaRPr lang="en-US" sz="2400" dirty="0"/>
          </a:p>
        </p:txBody>
      </p:sp>
      <p:sp>
        <p:nvSpPr>
          <p:cNvPr id="4" name="Slide Number Placeholder 3">
            <a:extLst>
              <a:ext uri="{FF2B5EF4-FFF2-40B4-BE49-F238E27FC236}">
                <a16:creationId xmlns:a16="http://schemas.microsoft.com/office/drawing/2014/main" id="{C516D724-CCA6-4481-BA1F-0CE2A8E72050}"/>
              </a:ext>
            </a:extLst>
          </p:cNvPr>
          <p:cNvSpPr>
            <a:spLocks noGrp="1"/>
          </p:cNvSpPr>
          <p:nvPr>
            <p:ph type="sldNum" sz="quarter" idx="4"/>
          </p:nvPr>
        </p:nvSpPr>
        <p:spPr/>
        <p:txBody>
          <a:bodyPr/>
          <a:lstStyle/>
          <a:p>
            <a:fld id="{38CFBFC5-68E7-4431-8625-A5845C183C00}" type="slidenum">
              <a:rPr lang="en-US" smtClean="0"/>
              <a:pPr/>
              <a:t>33</a:t>
            </a:fld>
            <a:endParaRPr lang="en-US" dirty="0"/>
          </a:p>
        </p:txBody>
      </p:sp>
      <p:pic>
        <p:nvPicPr>
          <p:cNvPr id="8" name="Picture 7">
            <a:extLst>
              <a:ext uri="{FF2B5EF4-FFF2-40B4-BE49-F238E27FC236}">
                <a16:creationId xmlns:a16="http://schemas.microsoft.com/office/drawing/2014/main" id="{BBEA5842-2880-44B2-9744-1F3E597EF930}"/>
              </a:ext>
            </a:extLst>
          </p:cNvPr>
          <p:cNvPicPr>
            <a:picLocks noChangeAspect="1"/>
          </p:cNvPicPr>
          <p:nvPr/>
        </p:nvPicPr>
        <p:blipFill>
          <a:blip r:embed="rId2"/>
          <a:stretch>
            <a:fillRect/>
          </a:stretch>
        </p:blipFill>
        <p:spPr>
          <a:xfrm>
            <a:off x="1105438" y="3922497"/>
            <a:ext cx="7419975" cy="2430677"/>
          </a:xfrm>
          <a:prstGeom prst="rect">
            <a:avLst/>
          </a:prstGeom>
        </p:spPr>
      </p:pic>
      <p:sp>
        <p:nvSpPr>
          <p:cNvPr id="5" name="Rectangle 4">
            <a:extLst>
              <a:ext uri="{FF2B5EF4-FFF2-40B4-BE49-F238E27FC236}">
                <a16:creationId xmlns:a16="http://schemas.microsoft.com/office/drawing/2014/main" id="{492894D6-1FE9-4F96-BDED-7E880BE7B6ED}"/>
              </a:ext>
            </a:extLst>
          </p:cNvPr>
          <p:cNvSpPr/>
          <p:nvPr/>
        </p:nvSpPr>
        <p:spPr>
          <a:xfrm>
            <a:off x="408239" y="603115"/>
            <a:ext cx="6128748" cy="461665"/>
          </a:xfrm>
          <a:prstGeom prst="rect">
            <a:avLst/>
          </a:prstGeom>
        </p:spPr>
        <p:txBody>
          <a:bodyPr wrap="square">
            <a:spAutoFit/>
          </a:bodyPr>
          <a:lstStyle/>
          <a:p>
            <a:r>
              <a:rPr lang="en-US" sz="2400" dirty="0">
                <a:solidFill>
                  <a:srgbClr val="0070C0"/>
                </a:solidFill>
              </a:rPr>
              <a:t>Unsupervised Learning - Isolation Forests</a:t>
            </a:r>
          </a:p>
        </p:txBody>
      </p:sp>
    </p:spTree>
    <p:extLst>
      <p:ext uri="{BB962C8B-B14F-4D97-AF65-F5344CB8AC3E}">
        <p14:creationId xmlns:p14="http://schemas.microsoft.com/office/powerpoint/2010/main" val="370669975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6E7742-3984-403D-8A66-10375B3F47BC}"/>
              </a:ext>
            </a:extLst>
          </p:cNvPr>
          <p:cNvSpPr>
            <a:spLocks noGrp="1"/>
          </p:cNvSpPr>
          <p:nvPr>
            <p:ph type="title"/>
          </p:nvPr>
        </p:nvSpPr>
        <p:spPr>
          <a:xfrm>
            <a:off x="370120" y="-5278"/>
            <a:ext cx="8229600" cy="564576"/>
          </a:xfrm>
        </p:spPr>
        <p:txBody>
          <a:bodyPr>
            <a:noAutofit/>
          </a:bodyPr>
          <a:lstStyle/>
          <a:p>
            <a:r>
              <a:rPr lang="en-US" sz="3600" b="0" dirty="0">
                <a:solidFill>
                  <a:srgbClr val="0070C0"/>
                </a:solidFill>
              </a:rPr>
              <a:t>Anomaly Detection Example 3</a:t>
            </a:r>
          </a:p>
        </p:txBody>
      </p:sp>
      <p:sp>
        <p:nvSpPr>
          <p:cNvPr id="4" name="Slide Number Placeholder 3">
            <a:extLst>
              <a:ext uri="{FF2B5EF4-FFF2-40B4-BE49-F238E27FC236}">
                <a16:creationId xmlns:a16="http://schemas.microsoft.com/office/drawing/2014/main" id="{B9D68E32-32F6-40EA-B314-F0B9F604A88F}"/>
              </a:ext>
            </a:extLst>
          </p:cNvPr>
          <p:cNvSpPr>
            <a:spLocks noGrp="1"/>
          </p:cNvSpPr>
          <p:nvPr>
            <p:ph type="sldNum" sz="quarter" idx="4"/>
          </p:nvPr>
        </p:nvSpPr>
        <p:spPr/>
        <p:txBody>
          <a:bodyPr/>
          <a:lstStyle/>
          <a:p>
            <a:fld id="{38CFBFC5-68E7-4431-8625-A5845C183C00}" type="slidenum">
              <a:rPr lang="en-US" smtClean="0"/>
              <a:pPr/>
              <a:t>34</a:t>
            </a:fld>
            <a:endParaRPr lang="en-US" dirty="0"/>
          </a:p>
        </p:txBody>
      </p:sp>
      <p:sp>
        <p:nvSpPr>
          <p:cNvPr id="15" name="Oval 14">
            <a:extLst>
              <a:ext uri="{FF2B5EF4-FFF2-40B4-BE49-F238E27FC236}">
                <a16:creationId xmlns:a16="http://schemas.microsoft.com/office/drawing/2014/main" id="{72AC48B1-A2C1-4E56-9073-CDFBD03BB7BE}"/>
              </a:ext>
            </a:extLst>
          </p:cNvPr>
          <p:cNvSpPr>
            <a:spLocks noChangeAspect="1"/>
          </p:cNvSpPr>
          <p:nvPr/>
        </p:nvSpPr>
        <p:spPr>
          <a:xfrm>
            <a:off x="6673175" y="3429000"/>
            <a:ext cx="18288" cy="18288"/>
          </a:xfrm>
          <a:prstGeom prst="ellipse">
            <a:avLst/>
          </a:prstGeom>
          <a:solidFill>
            <a:srgbClr val="0070C0"/>
          </a:solidFill>
          <a:ln>
            <a:solidFill>
              <a:srgbClr val="0070C0"/>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5C56B7FD-847B-4423-ACE2-FD665445C11B}"/>
              </a:ext>
            </a:extLst>
          </p:cNvPr>
          <p:cNvSpPr txBox="1"/>
          <p:nvPr/>
        </p:nvSpPr>
        <p:spPr>
          <a:xfrm>
            <a:off x="804316" y="1774432"/>
            <a:ext cx="2335704" cy="369332"/>
          </a:xfrm>
          <a:prstGeom prst="rect">
            <a:avLst/>
          </a:prstGeom>
          <a:noFill/>
        </p:spPr>
        <p:txBody>
          <a:bodyPr wrap="none" rtlCol="0">
            <a:spAutoFit/>
          </a:bodyPr>
          <a:lstStyle/>
          <a:p>
            <a:r>
              <a:rPr lang="en-US" dirty="0"/>
              <a:t>Anomaly (Fewer Splits)</a:t>
            </a:r>
          </a:p>
        </p:txBody>
      </p:sp>
      <p:sp>
        <p:nvSpPr>
          <p:cNvPr id="19" name="TextBox 18">
            <a:extLst>
              <a:ext uri="{FF2B5EF4-FFF2-40B4-BE49-F238E27FC236}">
                <a16:creationId xmlns:a16="http://schemas.microsoft.com/office/drawing/2014/main" id="{101AB371-060B-44E4-A296-E2C6530D425E}"/>
              </a:ext>
            </a:extLst>
          </p:cNvPr>
          <p:cNvSpPr txBox="1"/>
          <p:nvPr/>
        </p:nvSpPr>
        <p:spPr>
          <a:xfrm>
            <a:off x="6144660" y="1769510"/>
            <a:ext cx="2195024" cy="369332"/>
          </a:xfrm>
          <a:prstGeom prst="rect">
            <a:avLst/>
          </a:prstGeom>
          <a:noFill/>
        </p:spPr>
        <p:txBody>
          <a:bodyPr wrap="none" rtlCol="0">
            <a:spAutoFit/>
          </a:bodyPr>
          <a:lstStyle/>
          <a:p>
            <a:r>
              <a:rPr lang="en-US" dirty="0"/>
              <a:t>Normal  (More Splits)</a:t>
            </a:r>
          </a:p>
        </p:txBody>
      </p:sp>
      <p:pic>
        <p:nvPicPr>
          <p:cNvPr id="9" name="Content Placeholder 8">
            <a:extLst>
              <a:ext uri="{FF2B5EF4-FFF2-40B4-BE49-F238E27FC236}">
                <a16:creationId xmlns:a16="http://schemas.microsoft.com/office/drawing/2014/main" id="{96CCEA8F-8944-49C1-B349-2E04462A059C}"/>
              </a:ext>
            </a:extLst>
          </p:cNvPr>
          <p:cNvPicPr>
            <a:picLocks noGrp="1" noChangeAspect="1"/>
          </p:cNvPicPr>
          <p:nvPr>
            <p:ph idx="1"/>
          </p:nvPr>
        </p:nvPicPr>
        <p:blipFill>
          <a:blip r:embed="rId3"/>
          <a:stretch>
            <a:fillRect/>
          </a:stretch>
        </p:blipFill>
        <p:spPr>
          <a:xfrm>
            <a:off x="262646" y="2245714"/>
            <a:ext cx="3968885" cy="3764659"/>
          </a:xfrm>
          <a:prstGeom prst="rect">
            <a:avLst/>
          </a:prstGeom>
        </p:spPr>
      </p:pic>
      <p:pic>
        <p:nvPicPr>
          <p:cNvPr id="10" name="Picture 9">
            <a:extLst>
              <a:ext uri="{FF2B5EF4-FFF2-40B4-BE49-F238E27FC236}">
                <a16:creationId xmlns:a16="http://schemas.microsoft.com/office/drawing/2014/main" id="{7B583C55-85DC-4EB8-A3B7-C9E7747E76ED}"/>
              </a:ext>
            </a:extLst>
          </p:cNvPr>
          <p:cNvPicPr>
            <a:picLocks noChangeAspect="1"/>
          </p:cNvPicPr>
          <p:nvPr/>
        </p:nvPicPr>
        <p:blipFill>
          <a:blip r:embed="rId4"/>
          <a:stretch>
            <a:fillRect/>
          </a:stretch>
        </p:blipFill>
        <p:spPr>
          <a:xfrm>
            <a:off x="4697876" y="2143764"/>
            <a:ext cx="3968885" cy="3798455"/>
          </a:xfrm>
          <a:prstGeom prst="rect">
            <a:avLst/>
          </a:prstGeom>
        </p:spPr>
      </p:pic>
      <p:sp>
        <p:nvSpPr>
          <p:cNvPr id="12" name="TextBox 11">
            <a:extLst>
              <a:ext uri="{FF2B5EF4-FFF2-40B4-BE49-F238E27FC236}">
                <a16:creationId xmlns:a16="http://schemas.microsoft.com/office/drawing/2014/main" id="{345A8AC1-8D76-49BC-B31A-BC1BF4CC4E08}"/>
              </a:ext>
            </a:extLst>
          </p:cNvPr>
          <p:cNvSpPr txBox="1"/>
          <p:nvPr/>
        </p:nvSpPr>
        <p:spPr>
          <a:xfrm>
            <a:off x="71199" y="674841"/>
            <a:ext cx="6137642" cy="461665"/>
          </a:xfrm>
          <a:prstGeom prst="rect">
            <a:avLst/>
          </a:prstGeom>
          <a:noFill/>
        </p:spPr>
        <p:txBody>
          <a:bodyPr wrap="none" rtlCol="0">
            <a:spAutoFit/>
          </a:bodyPr>
          <a:lstStyle/>
          <a:p>
            <a:r>
              <a:rPr lang="en-US" sz="2400" dirty="0">
                <a:solidFill>
                  <a:srgbClr val="0070C0"/>
                </a:solidFill>
              </a:rPr>
              <a:t>Isolation Forest for Credit Card Fraud Detection </a:t>
            </a:r>
          </a:p>
        </p:txBody>
      </p:sp>
      <p:sp>
        <p:nvSpPr>
          <p:cNvPr id="14" name="TextBox 13">
            <a:extLst>
              <a:ext uri="{FF2B5EF4-FFF2-40B4-BE49-F238E27FC236}">
                <a16:creationId xmlns:a16="http://schemas.microsoft.com/office/drawing/2014/main" id="{D35E9320-2231-44D3-840F-7E1CF4A9A36B}"/>
              </a:ext>
            </a:extLst>
          </p:cNvPr>
          <p:cNvSpPr txBox="1"/>
          <p:nvPr/>
        </p:nvSpPr>
        <p:spPr>
          <a:xfrm>
            <a:off x="1" y="1123179"/>
            <a:ext cx="7828040" cy="369332"/>
          </a:xfrm>
          <a:prstGeom prst="rect">
            <a:avLst/>
          </a:prstGeom>
          <a:noFill/>
        </p:spPr>
        <p:txBody>
          <a:bodyPr wrap="none" rtlCol="0">
            <a:spAutoFit/>
          </a:bodyPr>
          <a:lstStyle/>
          <a:p>
            <a:r>
              <a:rPr lang="en-US" dirty="0"/>
              <a:t>Example: X1 = Transaction Amount, X2 = Number of transactions in the last 24 </a:t>
            </a:r>
            <a:r>
              <a:rPr lang="en-US" dirty="0" err="1"/>
              <a:t>hrs</a:t>
            </a:r>
            <a:endParaRPr lang="en-US" dirty="0"/>
          </a:p>
        </p:txBody>
      </p:sp>
      <p:sp>
        <p:nvSpPr>
          <p:cNvPr id="3" name="TextBox 2">
            <a:extLst>
              <a:ext uri="{FF2B5EF4-FFF2-40B4-BE49-F238E27FC236}">
                <a16:creationId xmlns:a16="http://schemas.microsoft.com/office/drawing/2014/main" id="{4751D958-6BFA-4299-B9C8-B96A5A8AB1F7}"/>
              </a:ext>
            </a:extLst>
          </p:cNvPr>
          <p:cNvSpPr txBox="1"/>
          <p:nvPr/>
        </p:nvSpPr>
        <p:spPr>
          <a:xfrm>
            <a:off x="1700273" y="5998493"/>
            <a:ext cx="2213748" cy="369332"/>
          </a:xfrm>
          <a:prstGeom prst="rect">
            <a:avLst/>
          </a:prstGeom>
          <a:noFill/>
        </p:spPr>
        <p:txBody>
          <a:bodyPr wrap="none" rtlCol="0">
            <a:spAutoFit/>
          </a:bodyPr>
          <a:lstStyle/>
          <a:p>
            <a:r>
              <a:rPr lang="en-US"/>
              <a:t>(Transaction Amount)</a:t>
            </a:r>
            <a:endParaRPr lang="en-US" dirty="0"/>
          </a:p>
        </p:txBody>
      </p:sp>
      <p:sp>
        <p:nvSpPr>
          <p:cNvPr id="13" name="TextBox 12">
            <a:extLst>
              <a:ext uri="{FF2B5EF4-FFF2-40B4-BE49-F238E27FC236}">
                <a16:creationId xmlns:a16="http://schemas.microsoft.com/office/drawing/2014/main" id="{2080C1A6-80FE-4D13-B69E-6402E4467266}"/>
              </a:ext>
            </a:extLst>
          </p:cNvPr>
          <p:cNvSpPr txBox="1"/>
          <p:nvPr/>
        </p:nvSpPr>
        <p:spPr>
          <a:xfrm>
            <a:off x="5614293" y="6013726"/>
            <a:ext cx="2213748" cy="369332"/>
          </a:xfrm>
          <a:prstGeom prst="rect">
            <a:avLst/>
          </a:prstGeom>
          <a:noFill/>
        </p:spPr>
        <p:txBody>
          <a:bodyPr wrap="none" rtlCol="0">
            <a:spAutoFit/>
          </a:bodyPr>
          <a:lstStyle/>
          <a:p>
            <a:r>
              <a:rPr lang="en-US" dirty="0"/>
              <a:t>(Transaction Amount)</a:t>
            </a:r>
          </a:p>
        </p:txBody>
      </p:sp>
      <p:sp>
        <p:nvSpPr>
          <p:cNvPr id="16" name="TextBox 15">
            <a:extLst>
              <a:ext uri="{FF2B5EF4-FFF2-40B4-BE49-F238E27FC236}">
                <a16:creationId xmlns:a16="http://schemas.microsoft.com/office/drawing/2014/main" id="{226DFCD6-92FE-4915-8918-8D59B411A5EC}"/>
              </a:ext>
            </a:extLst>
          </p:cNvPr>
          <p:cNvSpPr txBox="1"/>
          <p:nvPr/>
        </p:nvSpPr>
        <p:spPr>
          <a:xfrm rot="16200000">
            <a:off x="-712970" y="3959240"/>
            <a:ext cx="1885516" cy="369332"/>
          </a:xfrm>
          <a:prstGeom prst="rect">
            <a:avLst/>
          </a:prstGeom>
          <a:noFill/>
          <a:scene3d>
            <a:camera prst="orthographicFront">
              <a:rot lat="0" lon="0" rev="0"/>
            </a:camera>
            <a:lightRig rig="threePt" dir="t"/>
          </a:scene3d>
        </p:spPr>
        <p:txBody>
          <a:bodyPr wrap="none" rtlCol="0">
            <a:spAutoFit/>
          </a:bodyPr>
          <a:lstStyle/>
          <a:p>
            <a:r>
              <a:rPr lang="en-US" dirty="0"/>
              <a:t>(# of transactions)</a:t>
            </a:r>
          </a:p>
        </p:txBody>
      </p:sp>
      <p:sp>
        <p:nvSpPr>
          <p:cNvPr id="20" name="TextBox 19">
            <a:extLst>
              <a:ext uri="{FF2B5EF4-FFF2-40B4-BE49-F238E27FC236}">
                <a16:creationId xmlns:a16="http://schemas.microsoft.com/office/drawing/2014/main" id="{38ED9D1C-BE58-4230-B20D-112A257203C1}"/>
              </a:ext>
            </a:extLst>
          </p:cNvPr>
          <p:cNvSpPr txBox="1"/>
          <p:nvPr/>
        </p:nvSpPr>
        <p:spPr>
          <a:xfrm rot="16200000">
            <a:off x="3785047" y="3858325"/>
            <a:ext cx="1885516" cy="369332"/>
          </a:xfrm>
          <a:prstGeom prst="rect">
            <a:avLst/>
          </a:prstGeom>
          <a:noFill/>
          <a:scene3d>
            <a:camera prst="orthographicFront">
              <a:rot lat="0" lon="0" rev="0"/>
            </a:camera>
            <a:lightRig rig="threePt" dir="t"/>
          </a:scene3d>
        </p:spPr>
        <p:txBody>
          <a:bodyPr wrap="none" rtlCol="0">
            <a:spAutoFit/>
          </a:bodyPr>
          <a:lstStyle/>
          <a:p>
            <a:r>
              <a:rPr lang="en-US" dirty="0"/>
              <a:t>(# of transactions)</a:t>
            </a:r>
          </a:p>
        </p:txBody>
      </p:sp>
    </p:spTree>
    <p:extLst>
      <p:ext uri="{BB962C8B-B14F-4D97-AF65-F5344CB8AC3E}">
        <p14:creationId xmlns:p14="http://schemas.microsoft.com/office/powerpoint/2010/main" val="36123692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188B8-6C91-4255-A477-73B0D55DD4A7}"/>
              </a:ext>
            </a:extLst>
          </p:cNvPr>
          <p:cNvSpPr>
            <a:spLocks noGrp="1"/>
          </p:cNvSpPr>
          <p:nvPr>
            <p:ph type="title"/>
          </p:nvPr>
        </p:nvSpPr>
        <p:spPr>
          <a:xfrm>
            <a:off x="116497" y="94903"/>
            <a:ext cx="8911005" cy="600624"/>
          </a:xfrm>
        </p:spPr>
        <p:txBody>
          <a:bodyPr>
            <a:normAutofit fontScale="90000"/>
          </a:bodyPr>
          <a:lstStyle/>
          <a:p>
            <a:r>
              <a:rPr lang="en-US" sz="3400" b="0" dirty="0">
                <a:solidFill>
                  <a:srgbClr val="0070C0"/>
                </a:solidFill>
              </a:rPr>
              <a:t>Anomaly Detection – Example 4</a:t>
            </a:r>
            <a:endParaRPr lang="en-US" sz="3400" dirty="0">
              <a:solidFill>
                <a:srgbClr val="0070C0"/>
              </a:solidFill>
            </a:endParaRPr>
          </a:p>
        </p:txBody>
      </p:sp>
      <p:sp>
        <p:nvSpPr>
          <p:cNvPr id="3" name="Content Placeholder 2">
            <a:extLst>
              <a:ext uri="{FF2B5EF4-FFF2-40B4-BE49-F238E27FC236}">
                <a16:creationId xmlns:a16="http://schemas.microsoft.com/office/drawing/2014/main" id="{465485EA-7FD0-43EC-857D-F71FC60DEA8A}"/>
              </a:ext>
            </a:extLst>
          </p:cNvPr>
          <p:cNvSpPr>
            <a:spLocks noGrp="1"/>
          </p:cNvSpPr>
          <p:nvPr>
            <p:ph idx="1"/>
          </p:nvPr>
        </p:nvSpPr>
        <p:spPr>
          <a:xfrm>
            <a:off x="87079" y="1696361"/>
            <a:ext cx="4941886" cy="4059421"/>
          </a:xfrm>
        </p:spPr>
        <p:txBody>
          <a:bodyPr>
            <a:normAutofit/>
          </a:bodyPr>
          <a:lstStyle/>
          <a:p>
            <a:r>
              <a:rPr lang="en-US" sz="2000" b="0" dirty="0"/>
              <a:t>Number of cluster sizes are assumed (typically, k=2)</a:t>
            </a:r>
          </a:p>
          <a:p>
            <a:endParaRPr lang="en-US" sz="2000" b="0" dirty="0"/>
          </a:p>
          <a:p>
            <a:r>
              <a:rPr lang="en-US" sz="2000" b="0" dirty="0"/>
              <a:t>Assumption is that normal data points clearly out-number the anomalous data</a:t>
            </a:r>
          </a:p>
          <a:p>
            <a:endParaRPr lang="en-US" sz="2000" b="0" dirty="0"/>
          </a:p>
          <a:p>
            <a:r>
              <a:rPr lang="en-US" sz="2000" b="0" dirty="0"/>
              <a:t>Clusters are then identified as ‘normal’ and ‘abnormal’</a:t>
            </a:r>
          </a:p>
          <a:p>
            <a:endParaRPr lang="en-US" sz="2000" b="0" dirty="0"/>
          </a:p>
          <a:p>
            <a:r>
              <a:rPr lang="en-US" sz="2000" b="0" dirty="0"/>
              <a:t>Possible to misclassify some small-sized normal data groups as FP’s</a:t>
            </a:r>
          </a:p>
        </p:txBody>
      </p:sp>
      <p:sp>
        <p:nvSpPr>
          <p:cNvPr id="4" name="Slide Number Placeholder 3">
            <a:extLst>
              <a:ext uri="{FF2B5EF4-FFF2-40B4-BE49-F238E27FC236}">
                <a16:creationId xmlns:a16="http://schemas.microsoft.com/office/drawing/2014/main" id="{1F0F1027-966F-48D3-AD2D-81E489A689B5}"/>
              </a:ext>
            </a:extLst>
          </p:cNvPr>
          <p:cNvSpPr>
            <a:spLocks noGrp="1"/>
          </p:cNvSpPr>
          <p:nvPr>
            <p:ph type="sldNum" sz="quarter" idx="4"/>
          </p:nvPr>
        </p:nvSpPr>
        <p:spPr/>
        <p:txBody>
          <a:bodyPr/>
          <a:lstStyle/>
          <a:p>
            <a:fld id="{38CFBFC5-68E7-4431-8625-A5845C183C00}" type="slidenum">
              <a:rPr lang="en-US" smtClean="0"/>
              <a:pPr/>
              <a:t>35</a:t>
            </a:fld>
            <a:endParaRPr lang="en-US" dirty="0"/>
          </a:p>
        </p:txBody>
      </p:sp>
      <p:pic>
        <p:nvPicPr>
          <p:cNvPr id="6" name="Picture 5">
            <a:extLst>
              <a:ext uri="{FF2B5EF4-FFF2-40B4-BE49-F238E27FC236}">
                <a16:creationId xmlns:a16="http://schemas.microsoft.com/office/drawing/2014/main" id="{669B26F8-DAB5-476F-98F6-CDB67BDA8978}"/>
              </a:ext>
            </a:extLst>
          </p:cNvPr>
          <p:cNvPicPr>
            <a:picLocks noChangeAspect="1"/>
          </p:cNvPicPr>
          <p:nvPr/>
        </p:nvPicPr>
        <p:blipFill>
          <a:blip r:embed="rId2"/>
          <a:stretch>
            <a:fillRect/>
          </a:stretch>
        </p:blipFill>
        <p:spPr>
          <a:xfrm>
            <a:off x="5107021" y="1834603"/>
            <a:ext cx="3949900" cy="4059421"/>
          </a:xfrm>
          <a:prstGeom prst="rect">
            <a:avLst/>
          </a:prstGeom>
        </p:spPr>
      </p:pic>
      <p:sp>
        <p:nvSpPr>
          <p:cNvPr id="5" name="Rectangle 4">
            <a:extLst>
              <a:ext uri="{FF2B5EF4-FFF2-40B4-BE49-F238E27FC236}">
                <a16:creationId xmlns:a16="http://schemas.microsoft.com/office/drawing/2014/main" id="{7F44016D-F6CF-48BC-B565-2A467CB9E316}"/>
              </a:ext>
            </a:extLst>
          </p:cNvPr>
          <p:cNvSpPr/>
          <p:nvPr/>
        </p:nvSpPr>
        <p:spPr>
          <a:xfrm>
            <a:off x="314934" y="949583"/>
            <a:ext cx="7281993" cy="461665"/>
          </a:xfrm>
          <a:prstGeom prst="rect">
            <a:avLst/>
          </a:prstGeom>
        </p:spPr>
        <p:txBody>
          <a:bodyPr wrap="none">
            <a:spAutoFit/>
          </a:bodyPr>
          <a:lstStyle/>
          <a:p>
            <a:r>
              <a:rPr lang="en-US" sz="2400" dirty="0">
                <a:solidFill>
                  <a:srgbClr val="0070C0"/>
                </a:solidFill>
              </a:rPr>
              <a:t>Unsupervised Learning with Clustering – Fraud Detection</a:t>
            </a:r>
          </a:p>
        </p:txBody>
      </p:sp>
    </p:spTree>
    <p:extLst>
      <p:ext uri="{BB962C8B-B14F-4D97-AF65-F5344CB8AC3E}">
        <p14:creationId xmlns:p14="http://schemas.microsoft.com/office/powerpoint/2010/main" val="123922701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0" dirty="0">
                <a:solidFill>
                  <a:srgbClr val="0070C0"/>
                </a:solidFill>
              </a:rPr>
              <a:t>Anomaly Detection vs Supervised Learning </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2822960531"/>
              </p:ext>
            </p:extLst>
          </p:nvPr>
        </p:nvGraphicFramePr>
        <p:xfrm>
          <a:off x="243068" y="1574239"/>
          <a:ext cx="8615182" cy="4711167"/>
        </p:xfrm>
        <a:graphic>
          <a:graphicData uri="http://schemas.openxmlformats.org/drawingml/2006/table">
            <a:tbl>
              <a:tblPr firstRow="1" bandRow="1">
                <a:tableStyleId>{5C22544A-7EE6-4342-B048-85BDC9FD1C3A}</a:tableStyleId>
              </a:tblPr>
              <a:tblGrid>
                <a:gridCol w="4307591">
                  <a:extLst>
                    <a:ext uri="{9D8B030D-6E8A-4147-A177-3AD203B41FA5}">
                      <a16:colId xmlns:a16="http://schemas.microsoft.com/office/drawing/2014/main" val="1312665477"/>
                    </a:ext>
                  </a:extLst>
                </a:gridCol>
                <a:gridCol w="4307591">
                  <a:extLst>
                    <a:ext uri="{9D8B030D-6E8A-4147-A177-3AD203B41FA5}">
                      <a16:colId xmlns:a16="http://schemas.microsoft.com/office/drawing/2014/main" val="2035674863"/>
                    </a:ext>
                  </a:extLst>
                </a:gridCol>
              </a:tblGrid>
              <a:tr h="574902">
                <a:tc>
                  <a:txBody>
                    <a:bodyPr/>
                    <a:lstStyle/>
                    <a:p>
                      <a:r>
                        <a:rPr lang="en-US" sz="2000" dirty="0"/>
                        <a:t>Anomaly Detection</a:t>
                      </a:r>
                    </a:p>
                  </a:txBody>
                  <a:tcPr/>
                </a:tc>
                <a:tc>
                  <a:txBody>
                    <a:bodyPr/>
                    <a:lstStyle/>
                    <a:p>
                      <a:r>
                        <a:rPr lang="en-US" sz="2000" dirty="0"/>
                        <a:t>Supervised</a:t>
                      </a:r>
                      <a:r>
                        <a:rPr lang="en-US" sz="2000" baseline="0" dirty="0"/>
                        <a:t> Learning </a:t>
                      </a:r>
                      <a:endParaRPr lang="en-US" sz="2000" dirty="0"/>
                    </a:p>
                  </a:txBody>
                  <a:tcPr/>
                </a:tc>
                <a:extLst>
                  <a:ext uri="{0D108BD9-81ED-4DB2-BD59-A6C34878D82A}">
                    <a16:rowId xmlns:a16="http://schemas.microsoft.com/office/drawing/2014/main" val="2543551944"/>
                  </a:ext>
                </a:extLst>
              </a:tr>
              <a:tr h="1043475">
                <a:tc>
                  <a:txBody>
                    <a:bodyPr/>
                    <a:lstStyle/>
                    <a:p>
                      <a:r>
                        <a:rPr lang="en-US" sz="2000" dirty="0"/>
                        <a:t>Applied</a:t>
                      </a:r>
                      <a:r>
                        <a:rPr lang="en-US" sz="2000" baseline="0" dirty="0"/>
                        <a:t> when abnormal data (or threats) are scarce and rare. Imbalanced data set.</a:t>
                      </a:r>
                      <a:endParaRPr lang="en-US" sz="2000" dirty="0"/>
                    </a:p>
                  </a:txBody>
                  <a:tcPr/>
                </a:tc>
                <a:tc>
                  <a:txBody>
                    <a:bodyPr/>
                    <a:lstStyle/>
                    <a:p>
                      <a:r>
                        <a:rPr lang="en-US" sz="2000" dirty="0"/>
                        <a:t>Applied</a:t>
                      </a:r>
                      <a:r>
                        <a:rPr lang="en-US" sz="2000" baseline="0" dirty="0"/>
                        <a:t> when there is significant abnormal (fraudulent, threat) data, from which the model can learn.</a:t>
                      </a:r>
                      <a:endParaRPr lang="en-US" sz="2000" dirty="0"/>
                    </a:p>
                  </a:txBody>
                  <a:tcPr/>
                </a:tc>
                <a:extLst>
                  <a:ext uri="{0D108BD9-81ED-4DB2-BD59-A6C34878D82A}">
                    <a16:rowId xmlns:a16="http://schemas.microsoft.com/office/drawing/2014/main" val="1705625814"/>
                  </a:ext>
                </a:extLst>
              </a:tr>
              <a:tr h="730433">
                <a:tc>
                  <a:txBody>
                    <a:bodyPr/>
                    <a:lstStyle/>
                    <a:p>
                      <a:r>
                        <a:rPr lang="en-US" sz="2000" dirty="0"/>
                        <a:t>Identifies Novel Attacks. Method of intrusion cannot be predicted in advance.</a:t>
                      </a:r>
                    </a:p>
                  </a:txBody>
                  <a:tcPr/>
                </a:tc>
                <a:tc>
                  <a:txBody>
                    <a:bodyPr/>
                    <a:lstStyle/>
                    <a:p>
                      <a:r>
                        <a:rPr lang="en-US" sz="2000" dirty="0"/>
                        <a:t>Identifies</a:t>
                      </a:r>
                      <a:r>
                        <a:rPr lang="en-US" sz="2000" baseline="0" dirty="0"/>
                        <a:t> known attacks. </a:t>
                      </a:r>
                      <a:endParaRPr lang="en-US" sz="2000" dirty="0"/>
                    </a:p>
                  </a:txBody>
                  <a:tcPr/>
                </a:tc>
                <a:extLst>
                  <a:ext uri="{0D108BD9-81ED-4DB2-BD59-A6C34878D82A}">
                    <a16:rowId xmlns:a16="http://schemas.microsoft.com/office/drawing/2014/main" val="1304029396"/>
                  </a:ext>
                </a:extLst>
              </a:tr>
              <a:tr h="1043475">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2000" dirty="0"/>
                        <a:t>Many different types</a:t>
                      </a:r>
                      <a:r>
                        <a:rPr lang="en-US" sz="2000" baseline="0" dirty="0"/>
                        <a:t> of anomalies. Hard for the model to learn from available anomalous data.</a:t>
                      </a:r>
                      <a:endParaRPr lang="en-US" sz="2000"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2000" baseline="0" dirty="0"/>
                        <a:t>Future instances of threats are expected to be similar to known threats in the training data set</a:t>
                      </a:r>
                      <a:endParaRPr lang="en-US" sz="2000" dirty="0"/>
                    </a:p>
                  </a:txBody>
                  <a:tcPr/>
                </a:tc>
                <a:extLst>
                  <a:ext uri="{0D108BD9-81ED-4DB2-BD59-A6C34878D82A}">
                    <a16:rowId xmlns:a16="http://schemas.microsoft.com/office/drawing/2014/main" val="3883591080"/>
                  </a:ext>
                </a:extLst>
              </a:tr>
              <a:tr h="1043475">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2000" dirty="0"/>
                        <a:t>Examples: Network outlier detection, malicious URL detection</a:t>
                      </a:r>
                    </a:p>
                    <a:p>
                      <a:endParaRPr lang="en-US" sz="2000"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2000" dirty="0"/>
                        <a:t>Examples. Spam,</a:t>
                      </a:r>
                      <a:r>
                        <a:rPr lang="en-US" sz="2000" baseline="0" dirty="0"/>
                        <a:t> malware, and botnet detection</a:t>
                      </a:r>
                      <a:endParaRPr lang="en-US" sz="2000" dirty="0"/>
                    </a:p>
                    <a:p>
                      <a:endParaRPr lang="en-US" sz="2000" dirty="0"/>
                    </a:p>
                  </a:txBody>
                  <a:tcPr/>
                </a:tc>
                <a:extLst>
                  <a:ext uri="{0D108BD9-81ED-4DB2-BD59-A6C34878D82A}">
                    <a16:rowId xmlns:a16="http://schemas.microsoft.com/office/drawing/2014/main" val="548217637"/>
                  </a:ext>
                </a:extLst>
              </a:tr>
            </a:tbl>
          </a:graphicData>
        </a:graphic>
      </p:graphicFrame>
      <p:sp>
        <p:nvSpPr>
          <p:cNvPr id="4" name="Slide Number Placeholder 3"/>
          <p:cNvSpPr>
            <a:spLocks noGrp="1"/>
          </p:cNvSpPr>
          <p:nvPr>
            <p:ph type="sldNum" sz="quarter" idx="4"/>
          </p:nvPr>
        </p:nvSpPr>
        <p:spPr/>
        <p:txBody>
          <a:bodyPr/>
          <a:lstStyle/>
          <a:p>
            <a:fld id="{38CFBFC5-68E7-4431-8625-A5845C183C00}" type="slidenum">
              <a:rPr lang="en-US" smtClean="0"/>
              <a:pPr/>
              <a:t>36</a:t>
            </a:fld>
            <a:endParaRPr lang="en-US" dirty="0"/>
          </a:p>
        </p:txBody>
      </p:sp>
    </p:spTree>
    <p:extLst>
      <p:ext uri="{BB962C8B-B14F-4D97-AF65-F5344CB8AC3E}">
        <p14:creationId xmlns:p14="http://schemas.microsoft.com/office/powerpoint/2010/main" val="90907372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4D505B-7C92-4218-8C94-3397E6E8799D}"/>
              </a:ext>
            </a:extLst>
          </p:cNvPr>
          <p:cNvSpPr>
            <a:spLocks noGrp="1"/>
          </p:cNvSpPr>
          <p:nvPr>
            <p:ph type="title"/>
          </p:nvPr>
        </p:nvSpPr>
        <p:spPr>
          <a:xfrm>
            <a:off x="525294" y="11910"/>
            <a:ext cx="8229600" cy="591124"/>
          </a:xfrm>
        </p:spPr>
        <p:txBody>
          <a:bodyPr>
            <a:normAutofit fontScale="90000"/>
          </a:bodyPr>
          <a:lstStyle/>
          <a:p>
            <a:r>
              <a:rPr lang="en-US" b="0" dirty="0">
                <a:solidFill>
                  <a:srgbClr val="0070C0"/>
                </a:solidFill>
              </a:rPr>
              <a:t>Challenges in Anomaly Detection</a:t>
            </a:r>
          </a:p>
        </p:txBody>
      </p:sp>
      <p:sp>
        <p:nvSpPr>
          <p:cNvPr id="3" name="Content Placeholder 2">
            <a:extLst>
              <a:ext uri="{FF2B5EF4-FFF2-40B4-BE49-F238E27FC236}">
                <a16:creationId xmlns:a16="http://schemas.microsoft.com/office/drawing/2014/main" id="{462C6819-881A-4051-B278-0BF9726622A1}"/>
              </a:ext>
            </a:extLst>
          </p:cNvPr>
          <p:cNvSpPr>
            <a:spLocks noGrp="1"/>
          </p:cNvSpPr>
          <p:nvPr>
            <p:ph idx="1"/>
          </p:nvPr>
        </p:nvSpPr>
        <p:spPr>
          <a:xfrm>
            <a:off x="126461" y="1063153"/>
            <a:ext cx="8803530" cy="4685893"/>
          </a:xfrm>
        </p:spPr>
        <p:txBody>
          <a:bodyPr>
            <a:normAutofit fontScale="85000" lnSpcReduction="10000"/>
          </a:bodyPr>
          <a:lstStyle/>
          <a:p>
            <a:r>
              <a:rPr lang="en-US" sz="2600" dirty="0"/>
              <a:t>High Stakes </a:t>
            </a:r>
            <a:r>
              <a:rPr lang="en-US" sz="2600" b="0" dirty="0"/>
              <a:t>- Misclassification of even one anomaly can cause a devastating breach. FN’s are more crippling compared to FP’s. </a:t>
            </a:r>
          </a:p>
          <a:p>
            <a:endParaRPr lang="en-US" sz="2600" b="0" dirty="0"/>
          </a:p>
          <a:p>
            <a:r>
              <a:rPr lang="en-US" sz="2600" dirty="0"/>
              <a:t>Difficult to interpret </a:t>
            </a:r>
            <a:r>
              <a:rPr lang="en-US" sz="2600" b="0" dirty="0"/>
              <a:t>– It can be sometimes difficult to explain why an event was flagged as anomaly leading to longer incident investigation cycles.</a:t>
            </a:r>
          </a:p>
          <a:p>
            <a:endParaRPr lang="en-US" sz="2600" b="0" dirty="0"/>
          </a:p>
          <a:p>
            <a:r>
              <a:rPr lang="en-US" sz="2600" dirty="0"/>
              <a:t>Requires continues training of models - </a:t>
            </a:r>
            <a:r>
              <a:rPr lang="en-US" sz="2600" b="0" dirty="0"/>
              <a:t> System may become less effective as time goes by</a:t>
            </a:r>
          </a:p>
          <a:p>
            <a:pPr marL="0" indent="0">
              <a:buNone/>
            </a:pPr>
            <a:endParaRPr lang="en-US" sz="2600" dirty="0"/>
          </a:p>
          <a:p>
            <a:r>
              <a:rPr lang="en-US" sz="2600" dirty="0"/>
              <a:t>Evaluation schemes </a:t>
            </a:r>
            <a:r>
              <a:rPr lang="en-US" sz="2600" b="0" dirty="0"/>
              <a:t>- Building sound evaluation schemes for anomaly detection systems can be more difficult compared to building the system itself.</a:t>
            </a:r>
          </a:p>
          <a:p>
            <a:endParaRPr lang="en-US" sz="2600" b="0" dirty="0"/>
          </a:p>
          <a:p>
            <a:endParaRPr lang="en-US" sz="2600" b="0" dirty="0"/>
          </a:p>
        </p:txBody>
      </p:sp>
      <p:sp>
        <p:nvSpPr>
          <p:cNvPr id="4" name="Slide Number Placeholder 3">
            <a:extLst>
              <a:ext uri="{FF2B5EF4-FFF2-40B4-BE49-F238E27FC236}">
                <a16:creationId xmlns:a16="http://schemas.microsoft.com/office/drawing/2014/main" id="{1F8A9891-DE57-4D9D-9202-BD566F874D06}"/>
              </a:ext>
            </a:extLst>
          </p:cNvPr>
          <p:cNvSpPr>
            <a:spLocks noGrp="1"/>
          </p:cNvSpPr>
          <p:nvPr>
            <p:ph type="sldNum" sz="quarter" idx="4"/>
          </p:nvPr>
        </p:nvSpPr>
        <p:spPr/>
        <p:txBody>
          <a:bodyPr/>
          <a:lstStyle/>
          <a:p>
            <a:fld id="{38CFBFC5-68E7-4431-8625-A5845C183C00}" type="slidenum">
              <a:rPr lang="en-US" smtClean="0"/>
              <a:pPr/>
              <a:t>37</a:t>
            </a:fld>
            <a:endParaRPr lang="en-US" dirty="0"/>
          </a:p>
        </p:txBody>
      </p:sp>
    </p:spTree>
    <p:extLst>
      <p:ext uri="{BB962C8B-B14F-4D97-AF65-F5344CB8AC3E}">
        <p14:creationId xmlns:p14="http://schemas.microsoft.com/office/powerpoint/2010/main" val="18183599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1DE1F-1A0F-4DB7-B2F0-7170EA0BE5E7}"/>
              </a:ext>
            </a:extLst>
          </p:cNvPr>
          <p:cNvSpPr>
            <a:spLocks noGrp="1"/>
          </p:cNvSpPr>
          <p:nvPr>
            <p:ph type="title"/>
          </p:nvPr>
        </p:nvSpPr>
        <p:spPr>
          <a:xfrm>
            <a:off x="457200" y="-38962"/>
            <a:ext cx="8229600" cy="632298"/>
          </a:xfrm>
        </p:spPr>
        <p:txBody>
          <a:bodyPr>
            <a:normAutofit fontScale="90000"/>
          </a:bodyPr>
          <a:lstStyle/>
          <a:p>
            <a:r>
              <a:rPr lang="en-US" b="0" dirty="0">
                <a:solidFill>
                  <a:srgbClr val="0070C0"/>
                </a:solidFill>
              </a:rPr>
              <a:t>Hybrid Detection</a:t>
            </a:r>
          </a:p>
        </p:txBody>
      </p:sp>
      <p:sp>
        <p:nvSpPr>
          <p:cNvPr id="3" name="Content Placeholder 2">
            <a:extLst>
              <a:ext uri="{FF2B5EF4-FFF2-40B4-BE49-F238E27FC236}">
                <a16:creationId xmlns:a16="http://schemas.microsoft.com/office/drawing/2014/main" id="{8D0F619C-D8CF-46FE-846E-51DCD07C1B4A}"/>
              </a:ext>
            </a:extLst>
          </p:cNvPr>
          <p:cNvSpPr>
            <a:spLocks noGrp="1"/>
          </p:cNvSpPr>
          <p:nvPr>
            <p:ph idx="1"/>
          </p:nvPr>
        </p:nvSpPr>
        <p:spPr>
          <a:xfrm>
            <a:off x="34327" y="621559"/>
            <a:ext cx="8905392" cy="2485831"/>
          </a:xfrm>
        </p:spPr>
        <p:txBody>
          <a:bodyPr>
            <a:noAutofit/>
          </a:bodyPr>
          <a:lstStyle/>
          <a:p>
            <a:r>
              <a:rPr lang="en-US" sz="1800" b="0" dirty="0"/>
              <a:t>Misuse/Signature detection methods have the advantage of correctly classifying known cyber threats (Low FP). But may fail in detecting unknown, novel attacks.</a:t>
            </a:r>
          </a:p>
          <a:p>
            <a:endParaRPr lang="en-US" sz="1800" b="0" dirty="0"/>
          </a:p>
          <a:p>
            <a:r>
              <a:rPr lang="en-US" sz="1800" b="0" dirty="0"/>
              <a:t>Anomaly detection on the other hand can detect novel attacks, but may result in higher FP’s.</a:t>
            </a:r>
          </a:p>
          <a:p>
            <a:endParaRPr lang="en-US" sz="1800" b="0" dirty="0"/>
          </a:p>
          <a:p>
            <a:r>
              <a:rPr lang="en-US" sz="1800" b="0" dirty="0"/>
              <a:t>Hybrid detection combines the flexibility and intelligence of anomaly detection and the accuracy of misuse detection systems</a:t>
            </a:r>
          </a:p>
        </p:txBody>
      </p:sp>
      <p:sp>
        <p:nvSpPr>
          <p:cNvPr id="4" name="Slide Number Placeholder 3">
            <a:extLst>
              <a:ext uri="{FF2B5EF4-FFF2-40B4-BE49-F238E27FC236}">
                <a16:creationId xmlns:a16="http://schemas.microsoft.com/office/drawing/2014/main" id="{AF4F979F-156D-4FE8-AC6D-0B73DC1643B2}"/>
              </a:ext>
            </a:extLst>
          </p:cNvPr>
          <p:cNvSpPr>
            <a:spLocks noGrp="1"/>
          </p:cNvSpPr>
          <p:nvPr>
            <p:ph type="sldNum" sz="quarter" idx="4"/>
          </p:nvPr>
        </p:nvSpPr>
        <p:spPr/>
        <p:txBody>
          <a:bodyPr/>
          <a:lstStyle/>
          <a:p>
            <a:fld id="{38CFBFC5-68E7-4431-8625-A5845C183C00}" type="slidenum">
              <a:rPr lang="en-US" smtClean="0"/>
              <a:pPr/>
              <a:t>38</a:t>
            </a:fld>
            <a:endParaRPr lang="en-US" dirty="0"/>
          </a:p>
        </p:txBody>
      </p:sp>
      <p:sp>
        <p:nvSpPr>
          <p:cNvPr id="6" name="Flowchart: Process 5">
            <a:extLst>
              <a:ext uri="{FF2B5EF4-FFF2-40B4-BE49-F238E27FC236}">
                <a16:creationId xmlns:a16="http://schemas.microsoft.com/office/drawing/2014/main" id="{9CD2AF13-9EAF-4A91-9918-67EE6E58BE10}"/>
              </a:ext>
            </a:extLst>
          </p:cNvPr>
          <p:cNvSpPr/>
          <p:nvPr/>
        </p:nvSpPr>
        <p:spPr>
          <a:xfrm>
            <a:off x="34327" y="4787390"/>
            <a:ext cx="1254868" cy="612648"/>
          </a:xfrm>
          <a:prstGeom prst="flowChartProcess">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Incoming Data</a:t>
            </a:r>
          </a:p>
        </p:txBody>
      </p:sp>
      <p:sp>
        <p:nvSpPr>
          <p:cNvPr id="7" name="Flowchart: Process 6">
            <a:extLst>
              <a:ext uri="{FF2B5EF4-FFF2-40B4-BE49-F238E27FC236}">
                <a16:creationId xmlns:a16="http://schemas.microsoft.com/office/drawing/2014/main" id="{9BC1FEB3-EA6F-4DC6-8BEF-DB54822DEC88}"/>
              </a:ext>
            </a:extLst>
          </p:cNvPr>
          <p:cNvSpPr/>
          <p:nvPr/>
        </p:nvSpPr>
        <p:spPr>
          <a:xfrm>
            <a:off x="1765850" y="4797117"/>
            <a:ext cx="1595336" cy="612648"/>
          </a:xfrm>
          <a:prstGeom prst="flowChartProcess">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Data Preprocessing</a:t>
            </a:r>
          </a:p>
        </p:txBody>
      </p:sp>
      <p:sp>
        <p:nvSpPr>
          <p:cNvPr id="8" name="Flowchart: Process 7">
            <a:extLst>
              <a:ext uri="{FF2B5EF4-FFF2-40B4-BE49-F238E27FC236}">
                <a16:creationId xmlns:a16="http://schemas.microsoft.com/office/drawing/2014/main" id="{4956026F-1E7A-4D42-AFD3-BEBE13EBAF98}"/>
              </a:ext>
            </a:extLst>
          </p:cNvPr>
          <p:cNvSpPr/>
          <p:nvPr/>
        </p:nvSpPr>
        <p:spPr>
          <a:xfrm>
            <a:off x="3756778" y="3830836"/>
            <a:ext cx="1958502" cy="612648"/>
          </a:xfrm>
          <a:prstGeom prst="flowChartProcess">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Anomaly Detection System</a:t>
            </a:r>
          </a:p>
        </p:txBody>
      </p:sp>
      <p:sp>
        <p:nvSpPr>
          <p:cNvPr id="9" name="Flowchart: Process 8">
            <a:extLst>
              <a:ext uri="{FF2B5EF4-FFF2-40B4-BE49-F238E27FC236}">
                <a16:creationId xmlns:a16="http://schemas.microsoft.com/office/drawing/2014/main" id="{F0EF5699-A034-4DD7-9D28-690A80905E99}"/>
              </a:ext>
            </a:extLst>
          </p:cNvPr>
          <p:cNvSpPr/>
          <p:nvPr/>
        </p:nvSpPr>
        <p:spPr>
          <a:xfrm>
            <a:off x="3756778" y="5580978"/>
            <a:ext cx="1958502" cy="612648"/>
          </a:xfrm>
          <a:prstGeom prst="flowChartProcess">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Misuse Detection System</a:t>
            </a:r>
          </a:p>
        </p:txBody>
      </p:sp>
      <p:sp>
        <p:nvSpPr>
          <p:cNvPr id="10" name="Flowchart: Process 9">
            <a:extLst>
              <a:ext uri="{FF2B5EF4-FFF2-40B4-BE49-F238E27FC236}">
                <a16:creationId xmlns:a16="http://schemas.microsoft.com/office/drawing/2014/main" id="{54D85BDC-D6B0-45CB-83BC-5837D21AEDCC}"/>
              </a:ext>
            </a:extLst>
          </p:cNvPr>
          <p:cNvSpPr/>
          <p:nvPr/>
        </p:nvSpPr>
        <p:spPr>
          <a:xfrm>
            <a:off x="6928597" y="3771916"/>
            <a:ext cx="1641857" cy="345028"/>
          </a:xfrm>
          <a:prstGeom prst="flowChartProcess">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t>Normals</a:t>
            </a:r>
            <a:endParaRPr lang="en-US" dirty="0"/>
          </a:p>
        </p:txBody>
      </p:sp>
      <p:sp>
        <p:nvSpPr>
          <p:cNvPr id="11" name="Flowchart: Process 10">
            <a:extLst>
              <a:ext uri="{FF2B5EF4-FFF2-40B4-BE49-F238E27FC236}">
                <a16:creationId xmlns:a16="http://schemas.microsoft.com/office/drawing/2014/main" id="{5BA26C81-5E7C-4A29-B966-59C2F6241540}"/>
              </a:ext>
            </a:extLst>
          </p:cNvPr>
          <p:cNvSpPr/>
          <p:nvPr/>
        </p:nvSpPr>
        <p:spPr>
          <a:xfrm>
            <a:off x="6928598" y="5940814"/>
            <a:ext cx="1641857" cy="323850"/>
          </a:xfrm>
          <a:prstGeom prst="flowChartProcess">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t>Normals</a:t>
            </a:r>
            <a:endParaRPr lang="en-US" dirty="0"/>
          </a:p>
        </p:txBody>
      </p:sp>
      <p:sp>
        <p:nvSpPr>
          <p:cNvPr id="12" name="Flowchart: Process 11">
            <a:extLst>
              <a:ext uri="{FF2B5EF4-FFF2-40B4-BE49-F238E27FC236}">
                <a16:creationId xmlns:a16="http://schemas.microsoft.com/office/drawing/2014/main" id="{FE4DD5BF-B423-4C08-A676-7A980438B23E}"/>
              </a:ext>
            </a:extLst>
          </p:cNvPr>
          <p:cNvSpPr/>
          <p:nvPr/>
        </p:nvSpPr>
        <p:spPr>
          <a:xfrm rot="1266325">
            <a:off x="6126270" y="4390969"/>
            <a:ext cx="1100562" cy="352530"/>
          </a:xfrm>
          <a:prstGeom prst="flowChartProcess">
            <a:avLst/>
          </a:prstGeom>
          <a:solidFill>
            <a:srgbClr val="C0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Attacks</a:t>
            </a:r>
          </a:p>
        </p:txBody>
      </p:sp>
      <p:sp>
        <p:nvSpPr>
          <p:cNvPr id="13" name="Flowchart: Process 12">
            <a:extLst>
              <a:ext uri="{FF2B5EF4-FFF2-40B4-BE49-F238E27FC236}">
                <a16:creationId xmlns:a16="http://schemas.microsoft.com/office/drawing/2014/main" id="{182B6852-AACA-45E8-94C1-6513E02AAB81}"/>
              </a:ext>
            </a:extLst>
          </p:cNvPr>
          <p:cNvSpPr/>
          <p:nvPr/>
        </p:nvSpPr>
        <p:spPr>
          <a:xfrm rot="20317224">
            <a:off x="6104931" y="5314512"/>
            <a:ext cx="1096936" cy="352530"/>
          </a:xfrm>
          <a:prstGeom prst="flowChartProcess">
            <a:avLst/>
          </a:prstGeom>
          <a:solidFill>
            <a:srgbClr val="C0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Attacks</a:t>
            </a:r>
          </a:p>
        </p:txBody>
      </p:sp>
      <p:cxnSp>
        <p:nvCxnSpPr>
          <p:cNvPr id="14" name="Straight Arrow Connector 13">
            <a:extLst>
              <a:ext uri="{FF2B5EF4-FFF2-40B4-BE49-F238E27FC236}">
                <a16:creationId xmlns:a16="http://schemas.microsoft.com/office/drawing/2014/main" id="{4010DA28-8DFF-451F-9339-AC279921644C}"/>
              </a:ext>
            </a:extLst>
          </p:cNvPr>
          <p:cNvCxnSpPr>
            <a:cxnSpLocks/>
            <a:stCxn id="8" idx="3"/>
            <a:endCxn id="12" idx="1"/>
          </p:cNvCxnSpPr>
          <p:nvPr/>
        </p:nvCxnSpPr>
        <p:spPr>
          <a:xfrm>
            <a:off x="5715280" y="4137160"/>
            <a:ext cx="447903" cy="231926"/>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15" name="Straight Arrow Connector 14">
            <a:extLst>
              <a:ext uri="{FF2B5EF4-FFF2-40B4-BE49-F238E27FC236}">
                <a16:creationId xmlns:a16="http://schemas.microsoft.com/office/drawing/2014/main" id="{4F5281E6-A406-40B8-A0C0-D7E07377E78C}"/>
              </a:ext>
            </a:extLst>
          </p:cNvPr>
          <p:cNvCxnSpPr>
            <a:cxnSpLocks/>
            <a:stCxn id="9" idx="3"/>
            <a:endCxn id="13" idx="1"/>
          </p:cNvCxnSpPr>
          <p:nvPr/>
        </p:nvCxnSpPr>
        <p:spPr>
          <a:xfrm flipV="1">
            <a:off x="5715280" y="5690718"/>
            <a:ext cx="427393" cy="196584"/>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
        <p:nvSpPr>
          <p:cNvPr id="16" name="Flowchart: Connector 15">
            <a:extLst>
              <a:ext uri="{FF2B5EF4-FFF2-40B4-BE49-F238E27FC236}">
                <a16:creationId xmlns:a16="http://schemas.microsoft.com/office/drawing/2014/main" id="{7C739427-5124-4256-A485-51692BA9DD81}"/>
              </a:ext>
            </a:extLst>
          </p:cNvPr>
          <p:cNvSpPr/>
          <p:nvPr/>
        </p:nvSpPr>
        <p:spPr>
          <a:xfrm>
            <a:off x="7441578" y="4624034"/>
            <a:ext cx="1075268" cy="794302"/>
          </a:xfrm>
          <a:prstGeom prst="flowChartConnector">
            <a:avLst/>
          </a:prstGeom>
          <a:solidFill>
            <a:schemeClr val="accent6">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Alerts</a:t>
            </a:r>
          </a:p>
        </p:txBody>
      </p:sp>
      <p:cxnSp>
        <p:nvCxnSpPr>
          <p:cNvPr id="17" name="Straight Arrow Connector 16">
            <a:extLst>
              <a:ext uri="{FF2B5EF4-FFF2-40B4-BE49-F238E27FC236}">
                <a16:creationId xmlns:a16="http://schemas.microsoft.com/office/drawing/2014/main" id="{D4A2FE72-7B23-4101-82E3-4B2D6A890C33}"/>
              </a:ext>
            </a:extLst>
          </p:cNvPr>
          <p:cNvCxnSpPr>
            <a:cxnSpLocks/>
            <a:stCxn id="12" idx="3"/>
            <a:endCxn id="16" idx="2"/>
          </p:cNvCxnSpPr>
          <p:nvPr/>
        </p:nvCxnSpPr>
        <p:spPr>
          <a:xfrm>
            <a:off x="7189919" y="4765382"/>
            <a:ext cx="251659" cy="255803"/>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18" name="Straight Arrow Connector 17">
            <a:extLst>
              <a:ext uri="{FF2B5EF4-FFF2-40B4-BE49-F238E27FC236}">
                <a16:creationId xmlns:a16="http://schemas.microsoft.com/office/drawing/2014/main" id="{1030AB48-AA0F-444F-99E3-ED785DF5F19A}"/>
              </a:ext>
            </a:extLst>
          </p:cNvPr>
          <p:cNvCxnSpPr>
            <a:cxnSpLocks/>
            <a:stCxn id="13" idx="3"/>
            <a:endCxn id="16" idx="2"/>
          </p:cNvCxnSpPr>
          <p:nvPr/>
        </p:nvCxnSpPr>
        <p:spPr>
          <a:xfrm flipV="1">
            <a:off x="7164125" y="5021185"/>
            <a:ext cx="277453" cy="269651"/>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19" name="Straight Arrow Connector 18">
            <a:extLst>
              <a:ext uri="{FF2B5EF4-FFF2-40B4-BE49-F238E27FC236}">
                <a16:creationId xmlns:a16="http://schemas.microsoft.com/office/drawing/2014/main" id="{C45579A6-6795-4CDA-B8ED-005B7A433450}"/>
              </a:ext>
            </a:extLst>
          </p:cNvPr>
          <p:cNvCxnSpPr>
            <a:stCxn id="6" idx="3"/>
            <a:endCxn id="7" idx="1"/>
          </p:cNvCxnSpPr>
          <p:nvPr/>
        </p:nvCxnSpPr>
        <p:spPr>
          <a:xfrm>
            <a:off x="1289195" y="5093714"/>
            <a:ext cx="476655" cy="972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0" name="Connector: Elbow 19">
            <a:extLst>
              <a:ext uri="{FF2B5EF4-FFF2-40B4-BE49-F238E27FC236}">
                <a16:creationId xmlns:a16="http://schemas.microsoft.com/office/drawing/2014/main" id="{191E6D40-FD05-4CA4-84A0-5226EB2978EB}"/>
              </a:ext>
            </a:extLst>
          </p:cNvPr>
          <p:cNvCxnSpPr>
            <a:cxnSpLocks/>
            <a:stCxn id="7" idx="3"/>
            <a:endCxn id="9" idx="1"/>
          </p:cNvCxnSpPr>
          <p:nvPr/>
        </p:nvCxnSpPr>
        <p:spPr>
          <a:xfrm>
            <a:off x="3361186" y="5103441"/>
            <a:ext cx="395592" cy="783861"/>
          </a:xfrm>
          <a:prstGeom prst="bentConnector3">
            <a:avLst>
              <a:gd name="adj1" fmla="val 50000"/>
            </a:avLst>
          </a:prstGeom>
        </p:spPr>
        <p:style>
          <a:lnRef idx="2">
            <a:schemeClr val="accent1"/>
          </a:lnRef>
          <a:fillRef idx="0">
            <a:schemeClr val="accent1"/>
          </a:fillRef>
          <a:effectRef idx="1">
            <a:schemeClr val="accent1"/>
          </a:effectRef>
          <a:fontRef idx="minor">
            <a:schemeClr val="tx1"/>
          </a:fontRef>
        </p:style>
      </p:cxnSp>
      <p:cxnSp>
        <p:nvCxnSpPr>
          <p:cNvPr id="21" name="Connector: Elbow 20">
            <a:extLst>
              <a:ext uri="{FF2B5EF4-FFF2-40B4-BE49-F238E27FC236}">
                <a16:creationId xmlns:a16="http://schemas.microsoft.com/office/drawing/2014/main" id="{FB49CF45-7D10-4D8D-8A08-609038CAE997}"/>
              </a:ext>
            </a:extLst>
          </p:cNvPr>
          <p:cNvCxnSpPr>
            <a:cxnSpLocks/>
            <a:stCxn id="8" idx="1"/>
            <a:endCxn id="7" idx="3"/>
          </p:cNvCxnSpPr>
          <p:nvPr/>
        </p:nvCxnSpPr>
        <p:spPr>
          <a:xfrm rot="10800000" flipV="1">
            <a:off x="3361186" y="4137159"/>
            <a:ext cx="395592" cy="966281"/>
          </a:xfrm>
          <a:prstGeom prst="bentConnector3">
            <a:avLst/>
          </a:prstGeom>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9FB1EDF4-5376-4E34-A918-BC1E468B790E}"/>
              </a:ext>
            </a:extLst>
          </p:cNvPr>
          <p:cNvCxnSpPr>
            <a:cxnSpLocks/>
            <a:endCxn id="10" idx="1"/>
          </p:cNvCxnSpPr>
          <p:nvPr/>
        </p:nvCxnSpPr>
        <p:spPr>
          <a:xfrm>
            <a:off x="5715280" y="3944430"/>
            <a:ext cx="1213317"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53B9E9D9-EADC-440D-92A2-0E526906BD38}"/>
              </a:ext>
            </a:extLst>
          </p:cNvPr>
          <p:cNvCxnSpPr>
            <a:endCxn id="11" idx="1"/>
          </p:cNvCxnSpPr>
          <p:nvPr/>
        </p:nvCxnSpPr>
        <p:spPr>
          <a:xfrm>
            <a:off x="5715281" y="6102739"/>
            <a:ext cx="1213317"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5218507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1C32C5-EDCA-4E3C-89A0-B97A8F3E10B6}"/>
              </a:ext>
            </a:extLst>
          </p:cNvPr>
          <p:cNvSpPr>
            <a:spLocks noGrp="1"/>
          </p:cNvSpPr>
          <p:nvPr>
            <p:ph type="title"/>
          </p:nvPr>
        </p:nvSpPr>
        <p:spPr>
          <a:xfrm>
            <a:off x="457200" y="0"/>
            <a:ext cx="8229600" cy="815608"/>
          </a:xfrm>
        </p:spPr>
        <p:txBody>
          <a:bodyPr>
            <a:normAutofit/>
          </a:bodyPr>
          <a:lstStyle/>
          <a:p>
            <a:r>
              <a:rPr lang="en-US" b="0" dirty="0">
                <a:solidFill>
                  <a:srgbClr val="0070C0"/>
                </a:solidFill>
              </a:rPr>
              <a:t>Hybrid Detection Methodologies</a:t>
            </a:r>
          </a:p>
        </p:txBody>
      </p:sp>
      <p:sp>
        <p:nvSpPr>
          <p:cNvPr id="76" name="Content Placeholder 75">
            <a:extLst>
              <a:ext uri="{FF2B5EF4-FFF2-40B4-BE49-F238E27FC236}">
                <a16:creationId xmlns:a16="http://schemas.microsoft.com/office/drawing/2014/main" id="{2E51C189-B3D2-4DDE-B6D6-1532EFC71284}"/>
              </a:ext>
            </a:extLst>
          </p:cNvPr>
          <p:cNvSpPr>
            <a:spLocks noGrp="1"/>
          </p:cNvSpPr>
          <p:nvPr>
            <p:ph idx="1"/>
          </p:nvPr>
        </p:nvSpPr>
        <p:spPr>
          <a:xfrm>
            <a:off x="0" y="1180399"/>
            <a:ext cx="3696511" cy="4918844"/>
          </a:xfrm>
        </p:spPr>
        <p:txBody>
          <a:bodyPr>
            <a:normAutofit lnSpcReduction="10000"/>
          </a:bodyPr>
          <a:lstStyle/>
          <a:p>
            <a:r>
              <a:rPr lang="en-US" sz="2000" b="0" dirty="0"/>
              <a:t>Simple assembly of misuse and anomaly detection methods may not be enough.</a:t>
            </a:r>
          </a:p>
          <a:p>
            <a:endParaRPr lang="en-US" sz="2000" b="0" dirty="0"/>
          </a:p>
          <a:p>
            <a:r>
              <a:rPr lang="en-US" sz="2000" b="0" dirty="0"/>
              <a:t>The combination of these methodologies could be an application-specific problem.</a:t>
            </a:r>
          </a:p>
          <a:p>
            <a:endParaRPr lang="en-US" sz="2000" b="0" dirty="0"/>
          </a:p>
          <a:p>
            <a:r>
              <a:rPr lang="en-US" sz="2000" b="0" dirty="0"/>
              <a:t>Typical methods available for integration can be classified as shown in the figure by (Zhang et al. 2008)</a:t>
            </a:r>
          </a:p>
          <a:p>
            <a:endParaRPr lang="en-US" sz="2000" b="0" dirty="0"/>
          </a:p>
          <a:p>
            <a:endParaRPr lang="en-US" sz="2000" b="0" dirty="0"/>
          </a:p>
        </p:txBody>
      </p:sp>
      <p:sp>
        <p:nvSpPr>
          <p:cNvPr id="4" name="Slide Number Placeholder 3">
            <a:extLst>
              <a:ext uri="{FF2B5EF4-FFF2-40B4-BE49-F238E27FC236}">
                <a16:creationId xmlns:a16="http://schemas.microsoft.com/office/drawing/2014/main" id="{E76214FD-A373-45B2-B4AC-44FDD7A5820E}"/>
              </a:ext>
            </a:extLst>
          </p:cNvPr>
          <p:cNvSpPr>
            <a:spLocks noGrp="1"/>
          </p:cNvSpPr>
          <p:nvPr>
            <p:ph type="sldNum" sz="quarter" idx="4"/>
          </p:nvPr>
        </p:nvSpPr>
        <p:spPr/>
        <p:txBody>
          <a:bodyPr/>
          <a:lstStyle/>
          <a:p>
            <a:fld id="{38CFBFC5-68E7-4431-8625-A5845C183C00}" type="slidenum">
              <a:rPr lang="en-US" smtClean="0"/>
              <a:pPr/>
              <a:t>39</a:t>
            </a:fld>
            <a:endParaRPr lang="en-US" dirty="0"/>
          </a:p>
        </p:txBody>
      </p:sp>
      <p:pic>
        <p:nvPicPr>
          <p:cNvPr id="77" name="Picture 76">
            <a:extLst>
              <a:ext uri="{FF2B5EF4-FFF2-40B4-BE49-F238E27FC236}">
                <a16:creationId xmlns:a16="http://schemas.microsoft.com/office/drawing/2014/main" id="{EC94DCC9-1887-4174-979A-622D160119B3}"/>
              </a:ext>
            </a:extLst>
          </p:cNvPr>
          <p:cNvPicPr>
            <a:picLocks noChangeAspect="1"/>
          </p:cNvPicPr>
          <p:nvPr/>
        </p:nvPicPr>
        <p:blipFill>
          <a:blip r:embed="rId3"/>
          <a:stretch>
            <a:fillRect/>
          </a:stretch>
        </p:blipFill>
        <p:spPr>
          <a:xfrm>
            <a:off x="3871608" y="1373276"/>
            <a:ext cx="5272392" cy="4533090"/>
          </a:xfrm>
          <a:prstGeom prst="rect">
            <a:avLst/>
          </a:prstGeom>
        </p:spPr>
      </p:pic>
      <p:sp>
        <p:nvSpPr>
          <p:cNvPr id="6" name="TextBox 5">
            <a:extLst>
              <a:ext uri="{FF2B5EF4-FFF2-40B4-BE49-F238E27FC236}">
                <a16:creationId xmlns:a16="http://schemas.microsoft.com/office/drawing/2014/main" id="{FED719C3-18D1-4A50-93F1-F674785FA7DE}"/>
              </a:ext>
            </a:extLst>
          </p:cNvPr>
          <p:cNvSpPr txBox="1"/>
          <p:nvPr/>
        </p:nvSpPr>
        <p:spPr>
          <a:xfrm>
            <a:off x="5258256" y="6082707"/>
            <a:ext cx="3885744" cy="307777"/>
          </a:xfrm>
          <a:prstGeom prst="rect">
            <a:avLst/>
          </a:prstGeom>
          <a:noFill/>
        </p:spPr>
        <p:txBody>
          <a:bodyPr wrap="none" rtlCol="0">
            <a:spAutoFit/>
          </a:bodyPr>
          <a:lstStyle/>
          <a:p>
            <a:r>
              <a:rPr lang="en-US" sz="1400" b="1" i="1" dirty="0"/>
              <a:t>Source: Data Mining &amp; ML in Cybersecurity (2011)</a:t>
            </a:r>
          </a:p>
        </p:txBody>
      </p:sp>
    </p:spTree>
    <p:extLst>
      <p:ext uri="{BB962C8B-B14F-4D97-AF65-F5344CB8AC3E}">
        <p14:creationId xmlns:p14="http://schemas.microsoft.com/office/powerpoint/2010/main" val="7057870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540" y="123986"/>
            <a:ext cx="8970380" cy="625033"/>
          </a:xfrm>
        </p:spPr>
        <p:txBody>
          <a:bodyPr>
            <a:noAutofit/>
          </a:bodyPr>
          <a:lstStyle/>
          <a:p>
            <a:r>
              <a:rPr lang="en-US" sz="3400" b="0" dirty="0">
                <a:solidFill>
                  <a:srgbClr val="0070C0"/>
                </a:solidFill>
              </a:rPr>
              <a:t>Need for Cybersecurity</a:t>
            </a:r>
          </a:p>
        </p:txBody>
      </p:sp>
      <p:pic>
        <p:nvPicPr>
          <p:cNvPr id="5" name="Content Placeholder 4"/>
          <p:cNvPicPr>
            <a:picLocks noGrp="1" noChangeAspect="1"/>
          </p:cNvPicPr>
          <p:nvPr>
            <p:ph idx="1"/>
          </p:nvPr>
        </p:nvPicPr>
        <p:blipFill>
          <a:blip r:embed="rId2"/>
          <a:stretch>
            <a:fillRect/>
          </a:stretch>
        </p:blipFill>
        <p:spPr>
          <a:xfrm>
            <a:off x="1152051" y="1070044"/>
            <a:ext cx="6200184" cy="4513634"/>
          </a:xfrm>
          <a:prstGeom prst="rect">
            <a:avLst/>
          </a:prstGeom>
        </p:spPr>
      </p:pic>
      <p:sp>
        <p:nvSpPr>
          <p:cNvPr id="4" name="Slide Number Placeholder 3"/>
          <p:cNvSpPr>
            <a:spLocks noGrp="1"/>
          </p:cNvSpPr>
          <p:nvPr>
            <p:ph type="sldNum" sz="quarter" idx="4"/>
          </p:nvPr>
        </p:nvSpPr>
        <p:spPr/>
        <p:txBody>
          <a:bodyPr/>
          <a:lstStyle/>
          <a:p>
            <a:fld id="{38CFBFC5-68E7-4431-8625-A5845C183C00}" type="slidenum">
              <a:rPr lang="en-US" smtClean="0"/>
              <a:pPr/>
              <a:t>4</a:t>
            </a:fld>
            <a:endParaRPr lang="en-US" dirty="0"/>
          </a:p>
        </p:txBody>
      </p:sp>
    </p:spTree>
    <p:extLst>
      <p:ext uri="{BB962C8B-B14F-4D97-AF65-F5344CB8AC3E}">
        <p14:creationId xmlns:p14="http://schemas.microsoft.com/office/powerpoint/2010/main" val="13908435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2B0CB3-0F55-4332-965D-A367314A419E}"/>
              </a:ext>
            </a:extLst>
          </p:cNvPr>
          <p:cNvSpPr>
            <a:spLocks noGrp="1"/>
          </p:cNvSpPr>
          <p:nvPr>
            <p:ph type="title"/>
          </p:nvPr>
        </p:nvSpPr>
        <p:spPr>
          <a:xfrm>
            <a:off x="370120" y="16652"/>
            <a:ext cx="8229600" cy="556785"/>
          </a:xfrm>
        </p:spPr>
        <p:txBody>
          <a:bodyPr>
            <a:noAutofit/>
          </a:bodyPr>
          <a:lstStyle/>
          <a:p>
            <a:r>
              <a:rPr lang="en-US" sz="3600" b="0" dirty="0">
                <a:solidFill>
                  <a:srgbClr val="0070C0"/>
                </a:solidFill>
              </a:rPr>
              <a:t>Network Profiling</a:t>
            </a:r>
          </a:p>
        </p:txBody>
      </p:sp>
      <p:sp>
        <p:nvSpPr>
          <p:cNvPr id="3" name="Content Placeholder 2">
            <a:extLst>
              <a:ext uri="{FF2B5EF4-FFF2-40B4-BE49-F238E27FC236}">
                <a16:creationId xmlns:a16="http://schemas.microsoft.com/office/drawing/2014/main" id="{FD72891A-88BA-41E2-B863-EA66351F9FEF}"/>
              </a:ext>
            </a:extLst>
          </p:cNvPr>
          <p:cNvSpPr>
            <a:spLocks noGrp="1"/>
          </p:cNvSpPr>
          <p:nvPr>
            <p:ph idx="1"/>
          </p:nvPr>
        </p:nvSpPr>
        <p:spPr>
          <a:xfrm>
            <a:off x="0" y="746226"/>
            <a:ext cx="5087567" cy="5639076"/>
          </a:xfrm>
        </p:spPr>
        <p:txBody>
          <a:bodyPr>
            <a:noAutofit/>
          </a:bodyPr>
          <a:lstStyle/>
          <a:p>
            <a:r>
              <a:rPr lang="en-US" sz="2200" b="0" dirty="0"/>
              <a:t>Network - Prominent pathway for attackers to gain entry into a cyber infrastructure</a:t>
            </a:r>
          </a:p>
          <a:p>
            <a:endParaRPr lang="en-US" sz="2200" b="0" dirty="0"/>
          </a:p>
          <a:p>
            <a:r>
              <a:rPr lang="en-US" sz="2200" b="0" dirty="0"/>
              <a:t>Profiling - Protecting computer networks by grouping network traffic into similar clusters</a:t>
            </a:r>
          </a:p>
          <a:p>
            <a:endParaRPr lang="en-US" sz="2200" b="0" dirty="0"/>
          </a:p>
          <a:p>
            <a:r>
              <a:rPr lang="en-US" sz="2200" b="0" dirty="0"/>
              <a:t>Access control systems (Firewalls) have until now been the typical network defense systems. </a:t>
            </a:r>
          </a:p>
          <a:p>
            <a:endParaRPr lang="en-US" sz="2200" b="0" dirty="0"/>
          </a:p>
          <a:p>
            <a:r>
              <a:rPr lang="en-US" sz="2200" b="0" dirty="0"/>
              <a:t>But as the sophistication of attacks have increased, higher level AI/ML algorithms are being utilized.</a:t>
            </a:r>
          </a:p>
        </p:txBody>
      </p:sp>
      <p:sp>
        <p:nvSpPr>
          <p:cNvPr id="4" name="Slide Number Placeholder 3">
            <a:extLst>
              <a:ext uri="{FF2B5EF4-FFF2-40B4-BE49-F238E27FC236}">
                <a16:creationId xmlns:a16="http://schemas.microsoft.com/office/drawing/2014/main" id="{B16B8ECC-C6E0-4FB3-9AE7-8D4915D97809}"/>
              </a:ext>
            </a:extLst>
          </p:cNvPr>
          <p:cNvSpPr>
            <a:spLocks noGrp="1"/>
          </p:cNvSpPr>
          <p:nvPr>
            <p:ph type="sldNum" sz="quarter" idx="4"/>
          </p:nvPr>
        </p:nvSpPr>
        <p:spPr/>
        <p:txBody>
          <a:bodyPr/>
          <a:lstStyle/>
          <a:p>
            <a:fld id="{38CFBFC5-68E7-4431-8625-A5845C183C00}" type="slidenum">
              <a:rPr lang="en-US" smtClean="0"/>
              <a:pPr/>
              <a:t>40</a:t>
            </a:fld>
            <a:endParaRPr lang="en-US" dirty="0"/>
          </a:p>
        </p:txBody>
      </p:sp>
      <p:pic>
        <p:nvPicPr>
          <p:cNvPr id="17410" name="Picture 2" descr="Image result for network profiling">
            <a:extLst>
              <a:ext uri="{FF2B5EF4-FFF2-40B4-BE49-F238E27FC236}">
                <a16:creationId xmlns:a16="http://schemas.microsoft.com/office/drawing/2014/main" id="{AA9BC87A-EAEC-4654-84D2-47D8C1733B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87567" y="1723702"/>
            <a:ext cx="3939701" cy="38229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924800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A71523-881A-47E5-9882-310727AF0D4B}"/>
              </a:ext>
            </a:extLst>
          </p:cNvPr>
          <p:cNvSpPr>
            <a:spLocks noGrp="1"/>
          </p:cNvSpPr>
          <p:nvPr>
            <p:ph type="title"/>
          </p:nvPr>
        </p:nvSpPr>
        <p:spPr>
          <a:xfrm>
            <a:off x="0" y="-140887"/>
            <a:ext cx="8569599" cy="800269"/>
          </a:xfrm>
        </p:spPr>
        <p:txBody>
          <a:bodyPr>
            <a:normAutofit/>
          </a:bodyPr>
          <a:lstStyle/>
          <a:p>
            <a:r>
              <a:rPr lang="en-US" sz="3400" dirty="0">
                <a:solidFill>
                  <a:srgbClr val="0070C0"/>
                </a:solidFill>
              </a:rPr>
              <a:t>Machine Learning in Network Profiling</a:t>
            </a:r>
          </a:p>
        </p:txBody>
      </p:sp>
      <p:sp>
        <p:nvSpPr>
          <p:cNvPr id="3" name="Content Placeholder 2">
            <a:extLst>
              <a:ext uri="{FF2B5EF4-FFF2-40B4-BE49-F238E27FC236}">
                <a16:creationId xmlns:a16="http://schemas.microsoft.com/office/drawing/2014/main" id="{7C7D1B89-37CD-4499-8A1B-B90D22AFCBC3}"/>
              </a:ext>
            </a:extLst>
          </p:cNvPr>
          <p:cNvSpPr>
            <a:spLocks noGrp="1"/>
          </p:cNvSpPr>
          <p:nvPr>
            <p:ph idx="1"/>
          </p:nvPr>
        </p:nvSpPr>
        <p:spPr>
          <a:xfrm>
            <a:off x="32324" y="1222738"/>
            <a:ext cx="4145705" cy="4811018"/>
          </a:xfrm>
        </p:spPr>
        <p:txBody>
          <a:bodyPr>
            <a:normAutofit fontScale="70000" lnSpcReduction="20000"/>
          </a:bodyPr>
          <a:lstStyle/>
          <a:p>
            <a:r>
              <a:rPr lang="en-US" b="0" dirty="0"/>
              <a:t>Both Supervised and unsupervised ML algorithms can be deployed for classifying or clustering the incoming traffic</a:t>
            </a:r>
          </a:p>
          <a:p>
            <a:endParaRPr lang="en-US" b="0" dirty="0"/>
          </a:p>
          <a:p>
            <a:r>
              <a:rPr lang="en-US" b="0" dirty="0"/>
              <a:t>Visualizations can also be powerful in profiling network traffic.</a:t>
            </a:r>
          </a:p>
          <a:p>
            <a:endParaRPr lang="en-US" b="0" dirty="0"/>
          </a:p>
          <a:p>
            <a:r>
              <a:rPr lang="en-US" b="0" dirty="0"/>
              <a:t>Feature Engineering is one of the challenge, since live network data may not be optimal to use right away in the ML process. </a:t>
            </a:r>
          </a:p>
        </p:txBody>
      </p:sp>
      <p:sp>
        <p:nvSpPr>
          <p:cNvPr id="4" name="Slide Number Placeholder 3">
            <a:extLst>
              <a:ext uri="{FF2B5EF4-FFF2-40B4-BE49-F238E27FC236}">
                <a16:creationId xmlns:a16="http://schemas.microsoft.com/office/drawing/2014/main" id="{CE56CC16-9E7B-4EA4-BE13-14446DC3A79F}"/>
              </a:ext>
            </a:extLst>
          </p:cNvPr>
          <p:cNvSpPr>
            <a:spLocks noGrp="1"/>
          </p:cNvSpPr>
          <p:nvPr>
            <p:ph type="sldNum" sz="quarter" idx="4"/>
          </p:nvPr>
        </p:nvSpPr>
        <p:spPr/>
        <p:txBody>
          <a:bodyPr/>
          <a:lstStyle/>
          <a:p>
            <a:fld id="{38CFBFC5-68E7-4431-8625-A5845C183C00}" type="slidenum">
              <a:rPr lang="en-US" smtClean="0"/>
              <a:pPr/>
              <a:t>41</a:t>
            </a:fld>
            <a:endParaRPr lang="en-US" dirty="0"/>
          </a:p>
        </p:txBody>
      </p:sp>
      <p:sp>
        <p:nvSpPr>
          <p:cNvPr id="9" name="Flowchart: Process 8">
            <a:extLst>
              <a:ext uri="{FF2B5EF4-FFF2-40B4-BE49-F238E27FC236}">
                <a16:creationId xmlns:a16="http://schemas.microsoft.com/office/drawing/2014/main" id="{69D64EFE-E29E-4C3B-9C47-84034223AC9D}"/>
              </a:ext>
            </a:extLst>
          </p:cNvPr>
          <p:cNvSpPr/>
          <p:nvPr/>
        </p:nvSpPr>
        <p:spPr>
          <a:xfrm>
            <a:off x="5282589" y="824244"/>
            <a:ext cx="2422186" cy="620734"/>
          </a:xfrm>
          <a:prstGeom prst="flowChartProcess">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Incoming Network Traffic Data</a:t>
            </a:r>
          </a:p>
        </p:txBody>
      </p:sp>
      <p:sp>
        <p:nvSpPr>
          <p:cNvPr id="13" name="Flowchart: Process 12">
            <a:extLst>
              <a:ext uri="{FF2B5EF4-FFF2-40B4-BE49-F238E27FC236}">
                <a16:creationId xmlns:a16="http://schemas.microsoft.com/office/drawing/2014/main" id="{057E3DAD-E074-4D33-A1B0-4BA1788EC2FC}"/>
              </a:ext>
            </a:extLst>
          </p:cNvPr>
          <p:cNvSpPr/>
          <p:nvPr/>
        </p:nvSpPr>
        <p:spPr>
          <a:xfrm>
            <a:off x="5282589" y="2813591"/>
            <a:ext cx="2422186" cy="620734"/>
          </a:xfrm>
          <a:prstGeom prst="flowChartProcess">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Data Cleaning/Preprocessing</a:t>
            </a:r>
          </a:p>
        </p:txBody>
      </p:sp>
      <p:sp>
        <p:nvSpPr>
          <p:cNvPr id="14" name="Flowchart: Process 13">
            <a:extLst>
              <a:ext uri="{FF2B5EF4-FFF2-40B4-BE49-F238E27FC236}">
                <a16:creationId xmlns:a16="http://schemas.microsoft.com/office/drawing/2014/main" id="{E275F04F-AE13-4D52-B806-BD64EA44C9BC}"/>
              </a:ext>
            </a:extLst>
          </p:cNvPr>
          <p:cNvSpPr/>
          <p:nvPr/>
        </p:nvSpPr>
        <p:spPr>
          <a:xfrm>
            <a:off x="5282589" y="1841380"/>
            <a:ext cx="2422186" cy="620734"/>
          </a:xfrm>
          <a:prstGeom prst="flowChartProcess">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Feature Generation</a:t>
            </a:r>
          </a:p>
        </p:txBody>
      </p:sp>
      <p:sp>
        <p:nvSpPr>
          <p:cNvPr id="15" name="Flowchart: Process 14">
            <a:extLst>
              <a:ext uri="{FF2B5EF4-FFF2-40B4-BE49-F238E27FC236}">
                <a16:creationId xmlns:a16="http://schemas.microsoft.com/office/drawing/2014/main" id="{749788AE-4F91-45C7-814C-73C335B82B7B}"/>
              </a:ext>
            </a:extLst>
          </p:cNvPr>
          <p:cNvSpPr/>
          <p:nvPr/>
        </p:nvSpPr>
        <p:spPr>
          <a:xfrm>
            <a:off x="4178030" y="3784058"/>
            <a:ext cx="1921681" cy="620734"/>
          </a:xfrm>
          <a:prstGeom prst="flowChartProcess">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Supervised ML	</a:t>
            </a:r>
          </a:p>
        </p:txBody>
      </p:sp>
      <p:sp>
        <p:nvSpPr>
          <p:cNvPr id="16" name="Flowchart: Process 15">
            <a:extLst>
              <a:ext uri="{FF2B5EF4-FFF2-40B4-BE49-F238E27FC236}">
                <a16:creationId xmlns:a16="http://schemas.microsoft.com/office/drawing/2014/main" id="{6320C72A-D222-458D-83A2-195036F532B7}"/>
              </a:ext>
            </a:extLst>
          </p:cNvPr>
          <p:cNvSpPr/>
          <p:nvPr/>
        </p:nvSpPr>
        <p:spPr>
          <a:xfrm>
            <a:off x="7042825" y="3784058"/>
            <a:ext cx="1916347" cy="620734"/>
          </a:xfrm>
          <a:prstGeom prst="flowChartProcess">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Unsupervised ML</a:t>
            </a:r>
          </a:p>
        </p:txBody>
      </p:sp>
      <p:cxnSp>
        <p:nvCxnSpPr>
          <p:cNvPr id="18" name="Straight Arrow Connector 17">
            <a:extLst>
              <a:ext uri="{FF2B5EF4-FFF2-40B4-BE49-F238E27FC236}">
                <a16:creationId xmlns:a16="http://schemas.microsoft.com/office/drawing/2014/main" id="{12C1BEF0-844A-42C3-9669-C0CD861C8504}"/>
              </a:ext>
            </a:extLst>
          </p:cNvPr>
          <p:cNvCxnSpPr>
            <a:stCxn id="9" idx="2"/>
            <a:endCxn id="14" idx="0"/>
          </p:cNvCxnSpPr>
          <p:nvPr/>
        </p:nvCxnSpPr>
        <p:spPr>
          <a:xfrm>
            <a:off x="6493682" y="1444978"/>
            <a:ext cx="0" cy="39640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0" name="Straight Arrow Connector 19">
            <a:extLst>
              <a:ext uri="{FF2B5EF4-FFF2-40B4-BE49-F238E27FC236}">
                <a16:creationId xmlns:a16="http://schemas.microsoft.com/office/drawing/2014/main" id="{2877E65F-0C5B-48CA-9233-1ED99A2EE441}"/>
              </a:ext>
            </a:extLst>
          </p:cNvPr>
          <p:cNvCxnSpPr>
            <a:stCxn id="14" idx="2"/>
            <a:endCxn id="13" idx="0"/>
          </p:cNvCxnSpPr>
          <p:nvPr/>
        </p:nvCxnSpPr>
        <p:spPr>
          <a:xfrm>
            <a:off x="6493682" y="2462114"/>
            <a:ext cx="0" cy="35147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2" name="Connector: Elbow 21">
            <a:extLst>
              <a:ext uri="{FF2B5EF4-FFF2-40B4-BE49-F238E27FC236}">
                <a16:creationId xmlns:a16="http://schemas.microsoft.com/office/drawing/2014/main" id="{F9A2AFF2-212B-49E5-93A2-08CBB69F05A3}"/>
              </a:ext>
            </a:extLst>
          </p:cNvPr>
          <p:cNvCxnSpPr>
            <a:cxnSpLocks/>
            <a:stCxn id="13" idx="2"/>
            <a:endCxn id="16" idx="0"/>
          </p:cNvCxnSpPr>
          <p:nvPr/>
        </p:nvCxnSpPr>
        <p:spPr>
          <a:xfrm rot="16200000" flipH="1">
            <a:off x="7072474" y="2855532"/>
            <a:ext cx="349733" cy="1507317"/>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5" name="Connector: Elbow 24">
            <a:extLst>
              <a:ext uri="{FF2B5EF4-FFF2-40B4-BE49-F238E27FC236}">
                <a16:creationId xmlns:a16="http://schemas.microsoft.com/office/drawing/2014/main" id="{D9EBAB21-389B-4186-9090-69AD6313A640}"/>
              </a:ext>
            </a:extLst>
          </p:cNvPr>
          <p:cNvCxnSpPr>
            <a:stCxn id="13" idx="2"/>
            <a:endCxn id="15" idx="0"/>
          </p:cNvCxnSpPr>
          <p:nvPr/>
        </p:nvCxnSpPr>
        <p:spPr>
          <a:xfrm rot="5400000">
            <a:off x="5641411" y="2931786"/>
            <a:ext cx="349733" cy="1354811"/>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sp>
        <p:nvSpPr>
          <p:cNvPr id="28" name="Flowchart: Process 27">
            <a:extLst>
              <a:ext uri="{FF2B5EF4-FFF2-40B4-BE49-F238E27FC236}">
                <a16:creationId xmlns:a16="http://schemas.microsoft.com/office/drawing/2014/main" id="{161B4E12-1B28-4278-A965-9B5A71000360}"/>
              </a:ext>
            </a:extLst>
          </p:cNvPr>
          <p:cNvSpPr/>
          <p:nvPr/>
        </p:nvSpPr>
        <p:spPr>
          <a:xfrm>
            <a:off x="5138872" y="4802936"/>
            <a:ext cx="3003647" cy="620734"/>
          </a:xfrm>
          <a:prstGeom prst="flowChartProcess">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Evaluation</a:t>
            </a:r>
          </a:p>
        </p:txBody>
      </p:sp>
      <p:cxnSp>
        <p:nvCxnSpPr>
          <p:cNvPr id="30" name="Connector: Elbow 29">
            <a:extLst>
              <a:ext uri="{FF2B5EF4-FFF2-40B4-BE49-F238E27FC236}">
                <a16:creationId xmlns:a16="http://schemas.microsoft.com/office/drawing/2014/main" id="{1E08A2F7-4B57-481D-A43C-994391D30C93}"/>
              </a:ext>
            </a:extLst>
          </p:cNvPr>
          <p:cNvCxnSpPr>
            <a:cxnSpLocks/>
            <a:stCxn id="15" idx="2"/>
            <a:endCxn id="28" idx="0"/>
          </p:cNvCxnSpPr>
          <p:nvPr/>
        </p:nvCxnSpPr>
        <p:spPr>
          <a:xfrm rot="16200000" flipH="1">
            <a:off x="5690711" y="3852951"/>
            <a:ext cx="398144" cy="1501825"/>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3" name="Connector: Elbow 32">
            <a:extLst>
              <a:ext uri="{FF2B5EF4-FFF2-40B4-BE49-F238E27FC236}">
                <a16:creationId xmlns:a16="http://schemas.microsoft.com/office/drawing/2014/main" id="{C5DCE29D-6992-42FB-AB7A-658E59539A84}"/>
              </a:ext>
            </a:extLst>
          </p:cNvPr>
          <p:cNvCxnSpPr>
            <a:stCxn id="16" idx="2"/>
            <a:endCxn id="28" idx="0"/>
          </p:cNvCxnSpPr>
          <p:nvPr/>
        </p:nvCxnSpPr>
        <p:spPr>
          <a:xfrm rot="5400000">
            <a:off x="7121776" y="3923713"/>
            <a:ext cx="398144" cy="1360303"/>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sp>
        <p:nvSpPr>
          <p:cNvPr id="34" name="Flowchart: Process 33">
            <a:extLst>
              <a:ext uri="{FF2B5EF4-FFF2-40B4-BE49-F238E27FC236}">
                <a16:creationId xmlns:a16="http://schemas.microsoft.com/office/drawing/2014/main" id="{21736810-921E-4774-B4B6-B20115B2C2CA}"/>
              </a:ext>
            </a:extLst>
          </p:cNvPr>
          <p:cNvSpPr/>
          <p:nvPr/>
        </p:nvSpPr>
        <p:spPr>
          <a:xfrm>
            <a:off x="5138873" y="5723389"/>
            <a:ext cx="3003647" cy="620734"/>
          </a:xfrm>
          <a:prstGeom prst="flowChartProcess">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Prediction/Model Deployment</a:t>
            </a:r>
          </a:p>
        </p:txBody>
      </p:sp>
      <p:cxnSp>
        <p:nvCxnSpPr>
          <p:cNvPr id="45" name="Straight Arrow Connector 44">
            <a:extLst>
              <a:ext uri="{FF2B5EF4-FFF2-40B4-BE49-F238E27FC236}">
                <a16:creationId xmlns:a16="http://schemas.microsoft.com/office/drawing/2014/main" id="{A1031AF0-0C46-4D09-93A9-45FF6FCAA930}"/>
              </a:ext>
            </a:extLst>
          </p:cNvPr>
          <p:cNvCxnSpPr>
            <a:stCxn id="28" idx="2"/>
            <a:endCxn id="34" idx="0"/>
          </p:cNvCxnSpPr>
          <p:nvPr/>
        </p:nvCxnSpPr>
        <p:spPr>
          <a:xfrm>
            <a:off x="6640696" y="5423670"/>
            <a:ext cx="1" cy="29971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5050616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5B8875-5ACD-4733-A933-5EF21D1EA550}"/>
              </a:ext>
            </a:extLst>
          </p:cNvPr>
          <p:cNvSpPr>
            <a:spLocks noGrp="1"/>
          </p:cNvSpPr>
          <p:nvPr>
            <p:ph type="title"/>
          </p:nvPr>
        </p:nvSpPr>
        <p:spPr>
          <a:xfrm>
            <a:off x="370120" y="41175"/>
            <a:ext cx="8229600" cy="513302"/>
          </a:xfrm>
        </p:spPr>
        <p:txBody>
          <a:bodyPr>
            <a:normAutofit fontScale="90000"/>
          </a:bodyPr>
          <a:lstStyle/>
          <a:p>
            <a:r>
              <a:rPr lang="en-US" b="0" dirty="0">
                <a:solidFill>
                  <a:srgbClr val="0070C0"/>
                </a:solidFill>
              </a:rPr>
              <a:t>Other Applications</a:t>
            </a:r>
          </a:p>
        </p:txBody>
      </p:sp>
      <p:sp>
        <p:nvSpPr>
          <p:cNvPr id="3" name="Content Placeholder 2">
            <a:extLst>
              <a:ext uri="{FF2B5EF4-FFF2-40B4-BE49-F238E27FC236}">
                <a16:creationId xmlns:a16="http://schemas.microsoft.com/office/drawing/2014/main" id="{54EBF94F-C701-438D-87F8-0EB6D5E4E1DD}"/>
              </a:ext>
            </a:extLst>
          </p:cNvPr>
          <p:cNvSpPr>
            <a:spLocks noGrp="1"/>
          </p:cNvSpPr>
          <p:nvPr>
            <p:ph idx="1"/>
          </p:nvPr>
        </p:nvSpPr>
        <p:spPr>
          <a:xfrm>
            <a:off x="554476" y="1245140"/>
            <a:ext cx="7490768" cy="5107021"/>
          </a:xfrm>
        </p:spPr>
        <p:txBody>
          <a:bodyPr>
            <a:normAutofit fontScale="77500" lnSpcReduction="20000"/>
          </a:bodyPr>
          <a:lstStyle/>
          <a:p>
            <a:r>
              <a:rPr lang="en-US" dirty="0"/>
              <a:t>Machine Learning for Scan Detection</a:t>
            </a:r>
          </a:p>
          <a:p>
            <a:pPr lvl="1"/>
            <a:r>
              <a:rPr lang="en-US" dirty="0"/>
              <a:t>Scans are not real attacks, but precursors to real attacks. Scans can find vulnerabilities in cyberinfrastructures that they can use to infiltrate </a:t>
            </a:r>
          </a:p>
          <a:p>
            <a:endParaRPr lang="en-US" dirty="0"/>
          </a:p>
          <a:p>
            <a:r>
              <a:rPr lang="en-US" dirty="0"/>
              <a:t>Malware Analysis</a:t>
            </a:r>
          </a:p>
          <a:p>
            <a:pPr lvl="1"/>
            <a:r>
              <a:rPr lang="en-US" dirty="0"/>
              <a:t>Study of functionality, purpose, origin, and potential impact of malicious software. </a:t>
            </a:r>
          </a:p>
          <a:p>
            <a:pPr marL="457200" lvl="1" indent="0">
              <a:buNone/>
            </a:pPr>
            <a:endParaRPr lang="en-US" dirty="0"/>
          </a:p>
          <a:p>
            <a:r>
              <a:rPr lang="en-US" dirty="0"/>
              <a:t>Protecting the consumer web</a:t>
            </a:r>
          </a:p>
          <a:p>
            <a:pPr lvl="1"/>
            <a:r>
              <a:rPr lang="en-US" dirty="0"/>
              <a:t>Machine Learning can also be applied for distinguishing malicious activity from legitimate activities for several web and internet-facing API’s.</a:t>
            </a:r>
          </a:p>
        </p:txBody>
      </p:sp>
      <p:sp>
        <p:nvSpPr>
          <p:cNvPr id="4" name="Slide Number Placeholder 3">
            <a:extLst>
              <a:ext uri="{FF2B5EF4-FFF2-40B4-BE49-F238E27FC236}">
                <a16:creationId xmlns:a16="http://schemas.microsoft.com/office/drawing/2014/main" id="{A2889FB7-07A2-4916-AFB1-05B49F57CB6C}"/>
              </a:ext>
            </a:extLst>
          </p:cNvPr>
          <p:cNvSpPr>
            <a:spLocks noGrp="1"/>
          </p:cNvSpPr>
          <p:nvPr>
            <p:ph type="sldNum" sz="quarter" idx="4"/>
          </p:nvPr>
        </p:nvSpPr>
        <p:spPr/>
        <p:txBody>
          <a:bodyPr/>
          <a:lstStyle/>
          <a:p>
            <a:fld id="{38CFBFC5-68E7-4431-8625-A5845C183C00}" type="slidenum">
              <a:rPr lang="en-US" smtClean="0"/>
              <a:pPr/>
              <a:t>42</a:t>
            </a:fld>
            <a:endParaRPr lang="en-US" dirty="0"/>
          </a:p>
        </p:txBody>
      </p:sp>
    </p:spTree>
    <p:extLst>
      <p:ext uri="{BB962C8B-B14F-4D97-AF65-F5344CB8AC3E}">
        <p14:creationId xmlns:p14="http://schemas.microsoft.com/office/powerpoint/2010/main" val="285439429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7F861ED-34C7-4F79-B5E6-42C7E4328F70}"/>
              </a:ext>
            </a:extLst>
          </p:cNvPr>
          <p:cNvSpPr>
            <a:spLocks noGrp="1"/>
          </p:cNvSpPr>
          <p:nvPr>
            <p:ph idx="1"/>
          </p:nvPr>
        </p:nvSpPr>
        <p:spPr>
          <a:xfrm>
            <a:off x="2819400" y="2735580"/>
            <a:ext cx="3505200" cy="1386839"/>
          </a:xfrm>
        </p:spPr>
        <p:txBody>
          <a:bodyPr/>
          <a:lstStyle/>
          <a:p>
            <a:pPr marL="0" indent="0" algn="ctr">
              <a:buNone/>
            </a:pPr>
            <a:r>
              <a:rPr lang="en-US" dirty="0">
                <a:solidFill>
                  <a:schemeClr val="accent2">
                    <a:lumMod val="60000"/>
                    <a:lumOff val="40000"/>
                  </a:schemeClr>
                </a:solidFill>
              </a:rPr>
              <a:t>Thank You </a:t>
            </a:r>
            <a:r>
              <a:rPr lang="en-US" dirty="0">
                <a:solidFill>
                  <a:schemeClr val="accent2">
                    <a:lumMod val="60000"/>
                    <a:lumOff val="40000"/>
                  </a:schemeClr>
                </a:solidFill>
                <a:sym typeface="Wingdings" panose="05000000000000000000" pitchFamily="2" charset="2"/>
              </a:rPr>
              <a:t> </a:t>
            </a:r>
            <a:endParaRPr lang="en-US" dirty="0">
              <a:solidFill>
                <a:schemeClr val="accent2">
                  <a:lumMod val="60000"/>
                  <a:lumOff val="40000"/>
                </a:schemeClr>
              </a:solidFill>
            </a:endParaRPr>
          </a:p>
          <a:p>
            <a:pPr marL="0" indent="0" algn="ctr">
              <a:buNone/>
            </a:pPr>
            <a:r>
              <a:rPr lang="en-US" dirty="0">
                <a:solidFill>
                  <a:schemeClr val="accent3"/>
                </a:solidFill>
              </a:rPr>
              <a:t>Any questions?</a:t>
            </a:r>
          </a:p>
        </p:txBody>
      </p:sp>
      <p:sp>
        <p:nvSpPr>
          <p:cNvPr id="4" name="Slide Number Placeholder 3">
            <a:extLst>
              <a:ext uri="{FF2B5EF4-FFF2-40B4-BE49-F238E27FC236}">
                <a16:creationId xmlns:a16="http://schemas.microsoft.com/office/drawing/2014/main" id="{B9AA5540-6809-4044-9D80-17A32CF7691D}"/>
              </a:ext>
            </a:extLst>
          </p:cNvPr>
          <p:cNvSpPr>
            <a:spLocks noGrp="1"/>
          </p:cNvSpPr>
          <p:nvPr>
            <p:ph type="sldNum" sz="quarter" idx="4"/>
          </p:nvPr>
        </p:nvSpPr>
        <p:spPr/>
        <p:txBody>
          <a:bodyPr/>
          <a:lstStyle/>
          <a:p>
            <a:fld id="{38CFBFC5-68E7-4431-8625-A5845C183C00}" type="slidenum">
              <a:rPr lang="en-US" smtClean="0"/>
              <a:pPr/>
              <a:t>43</a:t>
            </a:fld>
            <a:endParaRPr lang="en-US" dirty="0"/>
          </a:p>
        </p:txBody>
      </p:sp>
    </p:spTree>
    <p:extLst>
      <p:ext uri="{BB962C8B-B14F-4D97-AF65-F5344CB8AC3E}">
        <p14:creationId xmlns:p14="http://schemas.microsoft.com/office/powerpoint/2010/main" val="122358314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38CFBFC5-68E7-4431-8625-A5845C183C00}" type="slidenum">
              <a:rPr lang="en-US" smtClean="0"/>
              <a:pPr/>
              <a:t>5</a:t>
            </a:fld>
            <a:endParaRPr lang="en-US" dirty="0"/>
          </a:p>
        </p:txBody>
      </p:sp>
      <p:sp>
        <p:nvSpPr>
          <p:cNvPr id="6" name="Title 1"/>
          <p:cNvSpPr>
            <a:spLocks noGrp="1"/>
          </p:cNvSpPr>
          <p:nvPr>
            <p:ph type="title"/>
          </p:nvPr>
        </p:nvSpPr>
        <p:spPr>
          <a:xfrm>
            <a:off x="293006" y="88115"/>
            <a:ext cx="8229600" cy="468312"/>
          </a:xfrm>
        </p:spPr>
        <p:txBody>
          <a:bodyPr>
            <a:noAutofit/>
          </a:bodyPr>
          <a:lstStyle/>
          <a:p>
            <a:r>
              <a:rPr lang="en-US" sz="3400" b="0" dirty="0">
                <a:solidFill>
                  <a:srgbClr val="0070C0"/>
                </a:solidFill>
              </a:rPr>
              <a:t>Data Breaches on the Rise</a:t>
            </a:r>
          </a:p>
        </p:txBody>
      </p:sp>
      <p:pic>
        <p:nvPicPr>
          <p:cNvPr id="7" name="Content Placeholder 6"/>
          <p:cNvPicPr>
            <a:picLocks noGrp="1" noChangeAspect="1"/>
          </p:cNvPicPr>
          <p:nvPr>
            <p:ph idx="1"/>
          </p:nvPr>
        </p:nvPicPr>
        <p:blipFill>
          <a:blip r:embed="rId2"/>
          <a:stretch>
            <a:fillRect/>
          </a:stretch>
        </p:blipFill>
        <p:spPr>
          <a:xfrm>
            <a:off x="5247410" y="1834050"/>
            <a:ext cx="3507954" cy="3511673"/>
          </a:xfrm>
          <a:prstGeom prst="rect">
            <a:avLst/>
          </a:prstGeom>
        </p:spPr>
      </p:pic>
      <p:pic>
        <p:nvPicPr>
          <p:cNvPr id="3" name="Picture 2">
            <a:extLst>
              <a:ext uri="{FF2B5EF4-FFF2-40B4-BE49-F238E27FC236}">
                <a16:creationId xmlns:a16="http://schemas.microsoft.com/office/drawing/2014/main" id="{76E8BCAC-DB2D-4768-8211-30B67241C89A}"/>
              </a:ext>
            </a:extLst>
          </p:cNvPr>
          <p:cNvPicPr>
            <a:picLocks noChangeAspect="1"/>
          </p:cNvPicPr>
          <p:nvPr/>
        </p:nvPicPr>
        <p:blipFill>
          <a:blip r:embed="rId3"/>
          <a:stretch>
            <a:fillRect/>
          </a:stretch>
        </p:blipFill>
        <p:spPr>
          <a:xfrm>
            <a:off x="191210" y="1471020"/>
            <a:ext cx="4921118" cy="4453125"/>
          </a:xfrm>
          <a:prstGeom prst="rect">
            <a:avLst/>
          </a:prstGeom>
        </p:spPr>
      </p:pic>
    </p:spTree>
    <p:extLst>
      <p:ext uri="{BB962C8B-B14F-4D97-AF65-F5344CB8AC3E}">
        <p14:creationId xmlns:p14="http://schemas.microsoft.com/office/powerpoint/2010/main" val="17151637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546C30-E14C-4764-BFAB-78C409403ED6}"/>
              </a:ext>
            </a:extLst>
          </p:cNvPr>
          <p:cNvSpPr>
            <a:spLocks noGrp="1"/>
          </p:cNvSpPr>
          <p:nvPr>
            <p:ph type="title"/>
          </p:nvPr>
        </p:nvSpPr>
        <p:spPr>
          <a:xfrm>
            <a:off x="457200" y="94288"/>
            <a:ext cx="8229600" cy="545333"/>
          </a:xfrm>
        </p:spPr>
        <p:txBody>
          <a:bodyPr>
            <a:normAutofit fontScale="90000"/>
          </a:bodyPr>
          <a:lstStyle/>
          <a:p>
            <a:r>
              <a:rPr lang="en-US" b="0" dirty="0">
                <a:solidFill>
                  <a:srgbClr val="0070C0"/>
                </a:solidFill>
              </a:rPr>
              <a:t>Need for Cybersecurity</a:t>
            </a:r>
          </a:p>
        </p:txBody>
      </p:sp>
      <p:pic>
        <p:nvPicPr>
          <p:cNvPr id="5" name="Online Media 4" title="Bruce Schneier on the Future of Cybercrime and AI">
            <a:hlinkClick r:id="" action="ppaction://media"/>
            <a:extLst>
              <a:ext uri="{FF2B5EF4-FFF2-40B4-BE49-F238E27FC236}">
                <a16:creationId xmlns:a16="http://schemas.microsoft.com/office/drawing/2014/main" id="{9D681781-EA63-4F44-87F9-FBAF0699CB01}"/>
              </a:ext>
            </a:extLst>
          </p:cNvPr>
          <p:cNvPicPr>
            <a:picLocks noGrp="1" noRot="1" noChangeAspect="1"/>
          </p:cNvPicPr>
          <p:nvPr>
            <p:ph idx="1"/>
            <a:videoFile r:link="rId1"/>
          </p:nvPr>
        </p:nvPicPr>
        <p:blipFill>
          <a:blip r:embed="rId3"/>
          <a:stretch>
            <a:fillRect/>
          </a:stretch>
        </p:blipFill>
        <p:spPr>
          <a:xfrm>
            <a:off x="1173264" y="856034"/>
            <a:ext cx="6657503" cy="5264211"/>
          </a:xfrm>
          <a:prstGeom prst="rect">
            <a:avLst/>
          </a:prstGeom>
        </p:spPr>
      </p:pic>
      <p:sp>
        <p:nvSpPr>
          <p:cNvPr id="4" name="Slide Number Placeholder 3">
            <a:extLst>
              <a:ext uri="{FF2B5EF4-FFF2-40B4-BE49-F238E27FC236}">
                <a16:creationId xmlns:a16="http://schemas.microsoft.com/office/drawing/2014/main" id="{026FD858-AF95-4200-A172-ED4A0DE98789}"/>
              </a:ext>
            </a:extLst>
          </p:cNvPr>
          <p:cNvSpPr>
            <a:spLocks noGrp="1"/>
          </p:cNvSpPr>
          <p:nvPr>
            <p:ph type="sldNum" sz="quarter" idx="4"/>
          </p:nvPr>
        </p:nvSpPr>
        <p:spPr/>
        <p:txBody>
          <a:bodyPr/>
          <a:lstStyle/>
          <a:p>
            <a:fld id="{38CFBFC5-68E7-4431-8625-A5845C183C00}" type="slidenum">
              <a:rPr lang="en-US" smtClean="0"/>
              <a:pPr/>
              <a:t>6</a:t>
            </a:fld>
            <a:endParaRPr lang="en-US" dirty="0"/>
          </a:p>
        </p:txBody>
      </p:sp>
      <p:sp>
        <p:nvSpPr>
          <p:cNvPr id="3" name="Rectangle 2"/>
          <p:cNvSpPr/>
          <p:nvPr/>
        </p:nvSpPr>
        <p:spPr>
          <a:xfrm>
            <a:off x="1173264" y="5363450"/>
            <a:ext cx="6657503" cy="830997"/>
          </a:xfrm>
          <a:prstGeom prst="rect">
            <a:avLst/>
          </a:prstGeom>
          <a:noFill/>
        </p:spPr>
        <p:txBody>
          <a:bodyPr wrap="square" lIns="91440" tIns="45720" rIns="91440" bIns="45720">
            <a:spAutoFit/>
          </a:bodyPr>
          <a:lstStyle/>
          <a:p>
            <a:pPr algn="ctr"/>
            <a:r>
              <a:rPr lang="en-US" sz="1600" dirty="0" smtClean="0">
                <a:solidFill>
                  <a:schemeClr val="bg1"/>
                </a:solidFill>
              </a:rPr>
              <a:t>“…something </a:t>
            </a:r>
            <a:r>
              <a:rPr lang="en-US" sz="1600" dirty="0">
                <a:solidFill>
                  <a:schemeClr val="bg1"/>
                </a:solidFill>
              </a:rPr>
              <a:t>I worry will </a:t>
            </a:r>
            <a:r>
              <a:rPr lang="en-US" sz="1600" dirty="0" smtClean="0">
                <a:solidFill>
                  <a:schemeClr val="bg1"/>
                </a:solidFill>
              </a:rPr>
              <a:t>change</a:t>
            </a:r>
            <a:r>
              <a:rPr lang="en-US" sz="1600" dirty="0">
                <a:solidFill>
                  <a:schemeClr val="bg1"/>
                </a:solidFill>
              </a:rPr>
              <a:t> in a world of physically capable computers. </a:t>
            </a:r>
            <a:r>
              <a:rPr lang="en-US" sz="1600" dirty="0">
                <a:solidFill>
                  <a:schemeClr val="bg1"/>
                </a:solidFill>
              </a:rPr>
              <a:t>Automation, autonomy, and </a:t>
            </a:r>
            <a:r>
              <a:rPr lang="en-US" sz="1600" dirty="0">
                <a:solidFill>
                  <a:schemeClr val="bg1"/>
                </a:solidFill>
              </a:rPr>
              <a:t>physical agency will make computer security a matter of life and death, and not just a matter of data</a:t>
            </a:r>
            <a:r>
              <a:rPr lang="en-US" sz="1600" dirty="0" smtClean="0">
                <a:solidFill>
                  <a:schemeClr val="bg1"/>
                </a:solidFill>
              </a:rPr>
              <a:t>.”</a:t>
            </a:r>
            <a:endParaRPr lang="en-US" sz="4800" b="1" cap="none" spc="0" dirty="0">
              <a:ln w="10160">
                <a:solidFill>
                  <a:schemeClr val="accent5"/>
                </a:solidFill>
                <a:prstDash val="solid"/>
              </a:ln>
              <a:solidFill>
                <a:schemeClr val="bg1"/>
              </a:solidFill>
              <a:effectLst>
                <a:outerShdw blurRad="38100" dist="22860" dir="5400000" algn="tl" rotWithShape="0">
                  <a:srgbClr val="000000">
                    <a:alpha val="30000"/>
                  </a:srgbClr>
                </a:outerShdw>
              </a:effectLst>
            </a:endParaRPr>
          </a:p>
        </p:txBody>
      </p:sp>
    </p:spTree>
    <p:extLst>
      <p:ext uri="{BB962C8B-B14F-4D97-AF65-F5344CB8AC3E}">
        <p14:creationId xmlns:p14="http://schemas.microsoft.com/office/powerpoint/2010/main" val="6977903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9919"/>
            <a:ext cx="8229600" cy="659756"/>
          </a:xfrm>
        </p:spPr>
        <p:txBody>
          <a:bodyPr>
            <a:normAutofit fontScale="90000"/>
          </a:bodyPr>
          <a:lstStyle/>
          <a:p>
            <a:r>
              <a:rPr lang="en-US" b="0" dirty="0">
                <a:solidFill>
                  <a:srgbClr val="0070C0"/>
                </a:solidFill>
              </a:rPr>
              <a:t>Cybersecurity Systems</a:t>
            </a:r>
          </a:p>
        </p:txBody>
      </p:sp>
      <p:sp>
        <p:nvSpPr>
          <p:cNvPr id="4" name="Slide Number Placeholder 3"/>
          <p:cNvSpPr>
            <a:spLocks noGrp="1"/>
          </p:cNvSpPr>
          <p:nvPr>
            <p:ph type="sldNum" sz="quarter" idx="4"/>
          </p:nvPr>
        </p:nvSpPr>
        <p:spPr/>
        <p:txBody>
          <a:bodyPr/>
          <a:lstStyle/>
          <a:p>
            <a:fld id="{38CFBFC5-68E7-4431-8625-A5845C183C00}" type="slidenum">
              <a:rPr lang="en-US" smtClean="0"/>
              <a:pPr/>
              <a:t>7</a:t>
            </a:fld>
            <a:endParaRPr lang="en-US" dirty="0"/>
          </a:p>
        </p:txBody>
      </p:sp>
      <p:sp>
        <p:nvSpPr>
          <p:cNvPr id="6" name="TextBox 5"/>
          <p:cNvSpPr txBox="1"/>
          <p:nvPr/>
        </p:nvSpPr>
        <p:spPr>
          <a:xfrm>
            <a:off x="5787342" y="4794631"/>
            <a:ext cx="2204130" cy="369332"/>
          </a:xfrm>
          <a:prstGeom prst="rect">
            <a:avLst/>
          </a:prstGeom>
          <a:noFill/>
        </p:spPr>
        <p:txBody>
          <a:bodyPr wrap="none" rtlCol="0">
            <a:spAutoFit/>
          </a:bodyPr>
          <a:lstStyle/>
          <a:p>
            <a:r>
              <a:rPr lang="en-US" b="1" dirty="0"/>
              <a:t>Cybersecurity system</a:t>
            </a:r>
          </a:p>
        </p:txBody>
      </p:sp>
      <p:sp>
        <p:nvSpPr>
          <p:cNvPr id="8" name="Content Placeholder 7"/>
          <p:cNvSpPr>
            <a:spLocks noGrp="1"/>
          </p:cNvSpPr>
          <p:nvPr>
            <p:ph idx="1"/>
          </p:nvPr>
        </p:nvSpPr>
        <p:spPr>
          <a:xfrm>
            <a:off x="87080" y="773722"/>
            <a:ext cx="4820855" cy="4963752"/>
          </a:xfrm>
        </p:spPr>
        <p:txBody>
          <a:bodyPr>
            <a:normAutofit fontScale="92500" lnSpcReduction="10000"/>
          </a:bodyPr>
          <a:lstStyle/>
          <a:p>
            <a:pPr marL="0" indent="0">
              <a:buNone/>
            </a:pPr>
            <a:r>
              <a:rPr lang="en-US" sz="2200" b="0" u="sng" dirty="0"/>
              <a:t>Cybersecurity systems </a:t>
            </a:r>
          </a:p>
          <a:p>
            <a:r>
              <a:rPr lang="en-US" sz="2200" b="0" dirty="0"/>
              <a:t>Addresses various security threats</a:t>
            </a:r>
          </a:p>
          <a:p>
            <a:pPr lvl="1"/>
            <a:r>
              <a:rPr lang="en-US" sz="1800" dirty="0"/>
              <a:t>Trojans, worms, spam, botnets</a:t>
            </a:r>
          </a:p>
          <a:p>
            <a:pPr marL="457200" lvl="1" indent="0">
              <a:buNone/>
            </a:pPr>
            <a:endParaRPr lang="en-US" sz="1800" b="0" dirty="0"/>
          </a:p>
          <a:p>
            <a:r>
              <a:rPr lang="en-US" sz="2200" b="0" dirty="0"/>
              <a:t>Combat’s security threats at two levels</a:t>
            </a:r>
          </a:p>
          <a:p>
            <a:pPr lvl="1"/>
            <a:r>
              <a:rPr lang="en-US" sz="1800" dirty="0"/>
              <a:t>Network based defenses</a:t>
            </a:r>
          </a:p>
          <a:p>
            <a:pPr lvl="1"/>
            <a:r>
              <a:rPr lang="en-US" sz="1800" dirty="0"/>
              <a:t>Host based defenses</a:t>
            </a:r>
          </a:p>
          <a:p>
            <a:endParaRPr lang="en-US" sz="2200" b="0" dirty="0"/>
          </a:p>
          <a:p>
            <a:r>
              <a:rPr lang="en-US" sz="2200" b="0" dirty="0"/>
              <a:t>Conventional approaches</a:t>
            </a:r>
          </a:p>
          <a:p>
            <a:pPr lvl="1"/>
            <a:r>
              <a:rPr lang="en-US" sz="1800" dirty="0"/>
              <a:t>Firewalls, Authentication tools</a:t>
            </a:r>
          </a:p>
          <a:p>
            <a:pPr lvl="1"/>
            <a:r>
              <a:rPr lang="en-US" sz="1800" dirty="0"/>
              <a:t>Anti-virus software</a:t>
            </a:r>
          </a:p>
          <a:p>
            <a:pPr lvl="1"/>
            <a:r>
              <a:rPr lang="en-US" sz="1800" b="0" dirty="0"/>
              <a:t>Challenges in the form of vulnerabilities however persist due to flaws in the design and implementation of software. </a:t>
            </a:r>
          </a:p>
          <a:p>
            <a:endParaRPr lang="en-US" sz="2200" b="0" dirty="0"/>
          </a:p>
          <a:p>
            <a:pPr lvl="1"/>
            <a:endParaRPr lang="en-US" sz="1800" b="0" dirty="0"/>
          </a:p>
          <a:p>
            <a:pPr lvl="1"/>
            <a:endParaRPr lang="en-US" sz="1800" dirty="0"/>
          </a:p>
          <a:p>
            <a:pPr lvl="1"/>
            <a:endParaRPr lang="en-US" sz="1800" b="0" dirty="0"/>
          </a:p>
        </p:txBody>
      </p:sp>
      <p:pic>
        <p:nvPicPr>
          <p:cNvPr id="9" name="Picture 8"/>
          <p:cNvPicPr>
            <a:picLocks noChangeAspect="1"/>
          </p:cNvPicPr>
          <p:nvPr/>
        </p:nvPicPr>
        <p:blipFill>
          <a:blip r:embed="rId3"/>
          <a:stretch>
            <a:fillRect/>
          </a:stretch>
        </p:blipFill>
        <p:spPr>
          <a:xfrm>
            <a:off x="4989465" y="986032"/>
            <a:ext cx="4067455" cy="3666991"/>
          </a:xfrm>
          <a:prstGeom prst="rect">
            <a:avLst/>
          </a:prstGeom>
        </p:spPr>
      </p:pic>
      <p:sp>
        <p:nvSpPr>
          <p:cNvPr id="10" name="TextBox 9"/>
          <p:cNvSpPr txBox="1"/>
          <p:nvPr/>
        </p:nvSpPr>
        <p:spPr>
          <a:xfrm>
            <a:off x="161606" y="5911360"/>
            <a:ext cx="2290499" cy="369332"/>
          </a:xfrm>
          <a:prstGeom prst="rect">
            <a:avLst/>
          </a:prstGeom>
          <a:noFill/>
        </p:spPr>
        <p:txBody>
          <a:bodyPr wrap="none" rtlCol="0">
            <a:spAutoFit/>
          </a:bodyPr>
          <a:lstStyle/>
          <a:p>
            <a:r>
              <a:rPr lang="en-US" b="1" dirty="0">
                <a:solidFill>
                  <a:srgbClr val="C00000"/>
                </a:solidFill>
              </a:rPr>
              <a:t>What is the Solution ?</a:t>
            </a:r>
          </a:p>
        </p:txBody>
      </p:sp>
      <p:sp>
        <p:nvSpPr>
          <p:cNvPr id="11" name="Rectangle 10"/>
          <p:cNvSpPr/>
          <p:nvPr/>
        </p:nvSpPr>
        <p:spPr>
          <a:xfrm>
            <a:off x="2578700" y="5756322"/>
            <a:ext cx="6185921" cy="646331"/>
          </a:xfrm>
          <a:prstGeom prst="rect">
            <a:avLst/>
          </a:prstGeom>
        </p:spPr>
        <p:txBody>
          <a:bodyPr wrap="square">
            <a:spAutoFit/>
          </a:bodyPr>
          <a:lstStyle/>
          <a:p>
            <a:pPr lvl="0"/>
            <a:r>
              <a:rPr lang="en-US" i="1" dirty="0">
                <a:solidFill>
                  <a:srgbClr val="0070C0"/>
                </a:solidFill>
              </a:rPr>
              <a:t>Higher-level adaptive cyber security systems are needed based on AI/ML technologies</a:t>
            </a:r>
            <a:endParaRPr lang="en-US" sz="1400" i="1" dirty="0">
              <a:solidFill>
                <a:srgbClr val="0070C0"/>
              </a:solidFill>
            </a:endParaRPr>
          </a:p>
        </p:txBody>
      </p:sp>
      <p:sp>
        <p:nvSpPr>
          <p:cNvPr id="12" name="TextBox 11">
            <a:extLst>
              <a:ext uri="{FF2B5EF4-FFF2-40B4-BE49-F238E27FC236}">
                <a16:creationId xmlns:a16="http://schemas.microsoft.com/office/drawing/2014/main" id="{FFEBBE68-05C4-4444-9813-5B0B8D4E83EB}"/>
              </a:ext>
            </a:extLst>
          </p:cNvPr>
          <p:cNvSpPr txBox="1"/>
          <p:nvPr/>
        </p:nvSpPr>
        <p:spPr>
          <a:xfrm>
            <a:off x="5787342" y="4589889"/>
            <a:ext cx="3092513" cy="261610"/>
          </a:xfrm>
          <a:prstGeom prst="rect">
            <a:avLst/>
          </a:prstGeom>
          <a:noFill/>
        </p:spPr>
        <p:txBody>
          <a:bodyPr wrap="none" rtlCol="0">
            <a:spAutoFit/>
          </a:bodyPr>
          <a:lstStyle/>
          <a:p>
            <a:r>
              <a:rPr lang="en-US" sz="1100" b="1" i="1" dirty="0"/>
              <a:t>Source: Data Mining &amp; ML in Cybersecurity (2011)</a:t>
            </a:r>
          </a:p>
        </p:txBody>
      </p:sp>
      <p:grpSp>
        <p:nvGrpSpPr>
          <p:cNvPr id="5" name="Group 4"/>
          <p:cNvGrpSpPr/>
          <p:nvPr/>
        </p:nvGrpSpPr>
        <p:grpSpPr>
          <a:xfrm>
            <a:off x="4745801" y="1108861"/>
            <a:ext cx="4287211" cy="4564127"/>
            <a:chOff x="4745801" y="1108861"/>
            <a:chExt cx="4287211" cy="4564127"/>
          </a:xfrm>
        </p:grpSpPr>
        <p:pic>
          <p:nvPicPr>
            <p:cNvPr id="1026" name="Picture 2" descr="Zero trust network: a new model for security"/>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45801" y="1108861"/>
              <a:ext cx="4287211" cy="413843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5609248" y="5303656"/>
              <a:ext cx="2560316" cy="369332"/>
            </a:xfrm>
            <a:prstGeom prst="rect">
              <a:avLst/>
            </a:prstGeom>
            <a:noFill/>
          </p:spPr>
          <p:txBody>
            <a:bodyPr wrap="none" rtlCol="0">
              <a:spAutoFit/>
            </a:bodyPr>
            <a:lstStyle/>
            <a:p>
              <a:r>
                <a:rPr lang="en-US" dirty="0" smtClean="0"/>
                <a:t>Zero Trust security model</a:t>
              </a:r>
              <a:endParaRPr lang="en-US" dirty="0"/>
            </a:p>
          </p:txBody>
        </p:sp>
      </p:grpSp>
    </p:spTree>
    <p:extLst>
      <p:ext uri="{BB962C8B-B14F-4D97-AF65-F5344CB8AC3E}">
        <p14:creationId xmlns:p14="http://schemas.microsoft.com/office/powerpoint/2010/main" val="2338849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ppt_x"/>
                                          </p:val>
                                        </p:tav>
                                        <p:tav tm="100000">
                                          <p:val>
                                            <p:strVal val="#ppt_x"/>
                                          </p:val>
                                        </p:tav>
                                      </p:tavLst>
                                    </p:anim>
                                    <p:anim calcmode="lin" valueType="num">
                                      <p:cBhvr additive="base">
                                        <p:cTn id="1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82099"/>
            <a:ext cx="8906989" cy="1008944"/>
          </a:xfrm>
        </p:spPr>
        <p:txBody>
          <a:bodyPr>
            <a:noAutofit/>
          </a:bodyPr>
          <a:lstStyle/>
          <a:p>
            <a:r>
              <a:rPr lang="en-US" sz="3400" b="0" dirty="0">
                <a:solidFill>
                  <a:srgbClr val="0070C0"/>
                </a:solidFill>
              </a:rPr>
              <a:t>Adaptive AI/ML Systems for Cybersecurity</a:t>
            </a:r>
          </a:p>
        </p:txBody>
      </p:sp>
      <p:sp>
        <p:nvSpPr>
          <p:cNvPr id="3" name="Content Placeholder 2"/>
          <p:cNvSpPr>
            <a:spLocks noGrp="1"/>
          </p:cNvSpPr>
          <p:nvPr>
            <p:ph idx="1"/>
          </p:nvPr>
        </p:nvSpPr>
        <p:spPr>
          <a:xfrm>
            <a:off x="2416912" y="1100393"/>
            <a:ext cx="6640008" cy="5144764"/>
          </a:xfrm>
        </p:spPr>
        <p:txBody>
          <a:bodyPr>
            <a:normAutofit lnSpcReduction="10000"/>
          </a:bodyPr>
          <a:lstStyle/>
          <a:p>
            <a:r>
              <a:rPr lang="en-US" sz="1700" b="0" dirty="0"/>
              <a:t>Capture events from audit trails depending on host or network</a:t>
            </a:r>
          </a:p>
          <a:p>
            <a:pPr lvl="1"/>
            <a:r>
              <a:rPr lang="en-US" sz="1400" dirty="0"/>
              <a:t>Ex: </a:t>
            </a:r>
            <a:r>
              <a:rPr lang="en-US" sz="1400" dirty="0" err="1"/>
              <a:t>Wincap</a:t>
            </a:r>
            <a:r>
              <a:rPr lang="en-US" sz="1400" dirty="0"/>
              <a:t> for Windows, </a:t>
            </a:r>
            <a:r>
              <a:rPr lang="en-US" sz="1400" dirty="0" err="1"/>
              <a:t>Libcap</a:t>
            </a:r>
            <a:r>
              <a:rPr lang="en-US" sz="1400" dirty="0"/>
              <a:t> for Linux, Solaris BSM for SUN</a:t>
            </a:r>
          </a:p>
          <a:p>
            <a:endParaRPr lang="en-US" sz="1400" b="0" dirty="0"/>
          </a:p>
          <a:p>
            <a:r>
              <a:rPr lang="en-US" sz="1700" b="0" dirty="0"/>
              <a:t>Host based events typically originate with log files.</a:t>
            </a:r>
          </a:p>
          <a:p>
            <a:pPr lvl="1"/>
            <a:r>
              <a:rPr lang="en-US" sz="1400" dirty="0"/>
              <a:t>Sequence of commands executed by user, </a:t>
            </a:r>
          </a:p>
          <a:p>
            <a:pPr lvl="1"/>
            <a:r>
              <a:rPr lang="en-US" sz="1400" b="0" dirty="0"/>
              <a:t>System calls launched by an application</a:t>
            </a:r>
          </a:p>
          <a:p>
            <a:endParaRPr lang="en-US" sz="1400" b="0" dirty="0"/>
          </a:p>
          <a:p>
            <a:r>
              <a:rPr lang="en-US" sz="1700" b="0" dirty="0"/>
              <a:t>Network based events originates with network traffic</a:t>
            </a:r>
          </a:p>
          <a:p>
            <a:pPr lvl="1"/>
            <a:r>
              <a:rPr lang="en-US" sz="1400" dirty="0"/>
              <a:t>Sequence of IP or TCP network packets</a:t>
            </a:r>
          </a:p>
          <a:p>
            <a:endParaRPr lang="en-US" sz="1400" b="0" dirty="0"/>
          </a:p>
          <a:p>
            <a:r>
              <a:rPr lang="en-US" sz="1700" b="0" dirty="0"/>
              <a:t>Features that are insightful for analysis are extracted from cleaned data</a:t>
            </a:r>
          </a:p>
          <a:p>
            <a:endParaRPr lang="en-US" sz="1700" b="0" dirty="0"/>
          </a:p>
          <a:p>
            <a:r>
              <a:rPr lang="en-US" sz="1700" b="0" dirty="0">
                <a:solidFill>
                  <a:schemeClr val="accent1"/>
                </a:solidFill>
              </a:rPr>
              <a:t>Analysis is where AI, ML, &amp; Data Mining techniques </a:t>
            </a:r>
            <a:r>
              <a:rPr lang="en-US" sz="1700" b="0" dirty="0"/>
              <a:t>are implemented</a:t>
            </a:r>
          </a:p>
          <a:p>
            <a:pPr marL="0" indent="0">
              <a:buNone/>
            </a:pPr>
            <a:endParaRPr lang="en-US" sz="1700" b="0" dirty="0"/>
          </a:p>
          <a:p>
            <a:r>
              <a:rPr lang="en-US" sz="1700" b="0" dirty="0"/>
              <a:t>Defensive strategies are then employed in neutralizing threats</a:t>
            </a:r>
          </a:p>
        </p:txBody>
      </p:sp>
      <p:sp>
        <p:nvSpPr>
          <p:cNvPr id="4" name="Slide Number Placeholder 3"/>
          <p:cNvSpPr>
            <a:spLocks noGrp="1"/>
          </p:cNvSpPr>
          <p:nvPr>
            <p:ph type="sldNum" sz="quarter" idx="4"/>
          </p:nvPr>
        </p:nvSpPr>
        <p:spPr/>
        <p:txBody>
          <a:bodyPr/>
          <a:lstStyle/>
          <a:p>
            <a:fld id="{38CFBFC5-68E7-4431-8625-A5845C183C00}" type="slidenum">
              <a:rPr lang="en-US" smtClean="0"/>
              <a:pPr/>
              <a:t>8</a:t>
            </a:fld>
            <a:endParaRPr lang="en-US" dirty="0"/>
          </a:p>
        </p:txBody>
      </p:sp>
      <p:pic>
        <p:nvPicPr>
          <p:cNvPr id="5" name="Picture 4"/>
          <p:cNvPicPr>
            <a:picLocks noChangeAspect="1"/>
          </p:cNvPicPr>
          <p:nvPr/>
        </p:nvPicPr>
        <p:blipFill>
          <a:blip r:embed="rId2"/>
          <a:stretch>
            <a:fillRect/>
          </a:stretch>
        </p:blipFill>
        <p:spPr>
          <a:xfrm>
            <a:off x="0" y="1251982"/>
            <a:ext cx="2438400" cy="4716254"/>
          </a:xfrm>
          <a:prstGeom prst="rect">
            <a:avLst/>
          </a:prstGeom>
        </p:spPr>
      </p:pic>
    </p:spTree>
    <p:extLst>
      <p:ext uri="{BB962C8B-B14F-4D97-AF65-F5344CB8AC3E}">
        <p14:creationId xmlns:p14="http://schemas.microsoft.com/office/powerpoint/2010/main" val="9032963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8781D0E-E9F9-4AD1-9F54-8D31706B31CE}"/>
              </a:ext>
            </a:extLst>
          </p:cNvPr>
          <p:cNvSpPr>
            <a:spLocks noGrp="1"/>
          </p:cNvSpPr>
          <p:nvPr>
            <p:ph type="ctrTitle"/>
          </p:nvPr>
        </p:nvSpPr>
        <p:spPr/>
        <p:txBody>
          <a:bodyPr>
            <a:normAutofit/>
          </a:bodyPr>
          <a:lstStyle/>
          <a:p>
            <a:r>
              <a:rPr lang="en-US" b="0" dirty="0">
                <a:solidFill>
                  <a:schemeClr val="tx2">
                    <a:lumMod val="60000"/>
                    <a:lumOff val="40000"/>
                  </a:schemeClr>
                </a:solidFill>
              </a:rPr>
              <a:t>AI, Machine Learning, &amp; </a:t>
            </a:r>
            <a:r>
              <a:rPr lang="en-US" b="0" dirty="0" err="1">
                <a:solidFill>
                  <a:schemeClr val="tx2">
                    <a:lumMod val="60000"/>
                    <a:lumOff val="40000"/>
                  </a:schemeClr>
                </a:solidFill>
              </a:rPr>
              <a:t>Datascience</a:t>
            </a:r>
            <a:r>
              <a:rPr lang="en-US" b="0" dirty="0">
                <a:solidFill>
                  <a:schemeClr val="tx2">
                    <a:lumMod val="60000"/>
                    <a:lumOff val="40000"/>
                  </a:schemeClr>
                </a:solidFill>
              </a:rPr>
              <a:t> Methodologies</a:t>
            </a:r>
          </a:p>
        </p:txBody>
      </p:sp>
      <p:sp>
        <p:nvSpPr>
          <p:cNvPr id="4" name="Slide Number Placeholder 3">
            <a:extLst>
              <a:ext uri="{FF2B5EF4-FFF2-40B4-BE49-F238E27FC236}">
                <a16:creationId xmlns:a16="http://schemas.microsoft.com/office/drawing/2014/main" id="{6784A7C6-03D9-4078-B2E6-88BDF980AD30}"/>
              </a:ext>
            </a:extLst>
          </p:cNvPr>
          <p:cNvSpPr>
            <a:spLocks noGrp="1"/>
          </p:cNvSpPr>
          <p:nvPr>
            <p:ph type="sldNum" sz="quarter" idx="4"/>
          </p:nvPr>
        </p:nvSpPr>
        <p:spPr/>
        <p:txBody>
          <a:bodyPr/>
          <a:lstStyle/>
          <a:p>
            <a:fld id="{38CFBFC5-68E7-4431-8625-A5845C183C00}" type="slidenum">
              <a:rPr lang="en-US" smtClean="0"/>
              <a:pPr/>
              <a:t>9</a:t>
            </a:fld>
            <a:endParaRPr lang="en-US" dirty="0"/>
          </a:p>
        </p:txBody>
      </p:sp>
    </p:spTree>
    <p:extLst>
      <p:ext uri="{BB962C8B-B14F-4D97-AF65-F5344CB8AC3E}">
        <p14:creationId xmlns:p14="http://schemas.microsoft.com/office/powerpoint/2010/main" val="2325385771"/>
      </p:ext>
    </p:extLst>
  </p:cSld>
  <p:clrMapOvr>
    <a:masterClrMapping/>
  </p:clrMapOvr>
  <p:timing>
    <p:tnLst>
      <p:par>
        <p:cTn id="1" dur="indefinite" restart="never" nodeType="tmRoot"/>
      </p:par>
    </p:tnLst>
  </p:timing>
</p:sld>
</file>

<file path=ppt/theme/theme1.xml><?xml version="1.0" encoding="utf-8"?>
<a:theme xmlns:a="http://schemas.openxmlformats.org/drawingml/2006/main" name="What is Data">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What is Data</Template>
  <TotalTime>6398</TotalTime>
  <Words>2324</Words>
  <Application>Microsoft Office PowerPoint</Application>
  <PresentationFormat>On-screen Show (4:3)</PresentationFormat>
  <Paragraphs>466</Paragraphs>
  <Slides>43</Slides>
  <Notes>12</Notes>
  <HiddenSlides>0</HiddenSlides>
  <MMClips>2</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43</vt:i4>
      </vt:variant>
    </vt:vector>
  </HeadingPairs>
  <TitlesOfParts>
    <vt:vector size="51" baseType="lpstr">
      <vt:lpstr>Arial</vt:lpstr>
      <vt:lpstr>Calibri</vt:lpstr>
      <vt:lpstr>Helvetica</vt:lpstr>
      <vt:lpstr>Times New Roman</vt:lpstr>
      <vt:lpstr>Verdana</vt:lpstr>
      <vt:lpstr>Wingdings</vt:lpstr>
      <vt:lpstr>What is Data</vt:lpstr>
      <vt:lpstr>Office Theme</vt:lpstr>
      <vt:lpstr>PowerPoint Presentation</vt:lpstr>
      <vt:lpstr>Module Objectives</vt:lpstr>
      <vt:lpstr>Adaptive Cybersecurity Systems</vt:lpstr>
      <vt:lpstr>Need for Cybersecurity</vt:lpstr>
      <vt:lpstr>Data Breaches on the Rise</vt:lpstr>
      <vt:lpstr>Need for Cybersecurity</vt:lpstr>
      <vt:lpstr>Cybersecurity Systems</vt:lpstr>
      <vt:lpstr>Adaptive AI/ML Systems for Cybersecurity</vt:lpstr>
      <vt:lpstr>AI, Machine Learning, &amp; Datascience Methodologies</vt:lpstr>
      <vt:lpstr>What is Artificial Intelligence?</vt:lpstr>
      <vt:lpstr>AI in Cybersecurity</vt:lpstr>
      <vt:lpstr>How Broad Is AI?</vt:lpstr>
      <vt:lpstr>     What is Machine Learning (ML)?</vt:lpstr>
      <vt:lpstr>Machine Learning Techniques</vt:lpstr>
      <vt:lpstr>Machine Learning can be applied for diverse tasks in Cybersecurity</vt:lpstr>
      <vt:lpstr>Relation between AI, ML, Data Science?</vt:lpstr>
      <vt:lpstr>Data Science Procedure</vt:lpstr>
      <vt:lpstr>AI/ML/Data Science Tools</vt:lpstr>
      <vt:lpstr>Select ML Applications in Cybersecurity</vt:lpstr>
      <vt:lpstr>ML Applications in Cybersecurity</vt:lpstr>
      <vt:lpstr>Misuse/Signature Detection</vt:lpstr>
      <vt:lpstr>Misuse/Signature Detection</vt:lpstr>
      <vt:lpstr>Misuse/Signature Detection Example 1</vt:lpstr>
      <vt:lpstr>Misuse/Signature Detection Example 2</vt:lpstr>
      <vt:lpstr>Misuse/Signature Detection Example 3</vt:lpstr>
      <vt:lpstr>Anomaly Detection</vt:lpstr>
      <vt:lpstr>Anomaly Detection Techniques</vt:lpstr>
      <vt:lpstr>Forecasting</vt:lpstr>
      <vt:lpstr>ARIMA</vt:lpstr>
      <vt:lpstr>PowerPoint Presentation</vt:lpstr>
      <vt:lpstr>Goodness-of-fit Methods</vt:lpstr>
      <vt:lpstr>Anomaly Detection Example 2</vt:lpstr>
      <vt:lpstr>Anomaly Detection Example 3</vt:lpstr>
      <vt:lpstr>Anomaly Detection Example 3</vt:lpstr>
      <vt:lpstr>Anomaly Detection – Example 4</vt:lpstr>
      <vt:lpstr>Anomaly Detection vs Supervised Learning </vt:lpstr>
      <vt:lpstr>Challenges in Anomaly Detection</vt:lpstr>
      <vt:lpstr>Hybrid Detection</vt:lpstr>
      <vt:lpstr>Hybrid Detection Methodologies</vt:lpstr>
      <vt:lpstr>Network Profiling</vt:lpstr>
      <vt:lpstr>Machine Learning in Network Profiling</vt:lpstr>
      <vt:lpstr>Other Applications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Renee Stapleton</dc:creator>
  <cp:lastModifiedBy>Villanustre, Flavio (RIS-ATL)</cp:lastModifiedBy>
  <cp:revision>661</cp:revision>
  <dcterms:created xsi:type="dcterms:W3CDTF">2015-09-24T18:13:05Z</dcterms:created>
  <dcterms:modified xsi:type="dcterms:W3CDTF">2019-06-07T11:22:49Z</dcterms:modified>
</cp:coreProperties>
</file>